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1" r:id="rId5"/>
    <p:sldMasterId id="2147483697" r:id="rId6"/>
  </p:sldMasterIdLst>
  <p:notesMasterIdLst>
    <p:notesMasterId r:id="rId44"/>
  </p:notesMasterIdLst>
  <p:sldIdLst>
    <p:sldId id="1089" r:id="rId7"/>
    <p:sldId id="1091" r:id="rId8"/>
    <p:sldId id="1092" r:id="rId9"/>
    <p:sldId id="1084" r:id="rId10"/>
    <p:sldId id="1085" r:id="rId11"/>
    <p:sldId id="1086" r:id="rId12"/>
    <p:sldId id="1087" r:id="rId13"/>
    <p:sldId id="393" r:id="rId14"/>
    <p:sldId id="580" r:id="rId15"/>
    <p:sldId id="1068" r:id="rId16"/>
    <p:sldId id="1067" r:id="rId17"/>
    <p:sldId id="929" r:id="rId18"/>
    <p:sldId id="1080" r:id="rId19"/>
    <p:sldId id="1069" r:id="rId20"/>
    <p:sldId id="1070" r:id="rId21"/>
    <p:sldId id="1071" r:id="rId22"/>
    <p:sldId id="1090" r:id="rId23"/>
    <p:sldId id="1073" r:id="rId24"/>
    <p:sldId id="593" r:id="rId25"/>
    <p:sldId id="1074" r:id="rId26"/>
    <p:sldId id="1075" r:id="rId27"/>
    <p:sldId id="1076" r:id="rId28"/>
    <p:sldId id="1077" r:id="rId29"/>
    <p:sldId id="585" r:id="rId30"/>
    <p:sldId id="586" r:id="rId31"/>
    <p:sldId id="587" r:id="rId32"/>
    <p:sldId id="588" r:id="rId33"/>
    <p:sldId id="1082" r:id="rId34"/>
    <p:sldId id="606" r:id="rId35"/>
    <p:sldId id="605" r:id="rId36"/>
    <p:sldId id="604" r:id="rId37"/>
    <p:sldId id="607" r:id="rId38"/>
    <p:sldId id="601" r:id="rId39"/>
    <p:sldId id="602" r:id="rId40"/>
    <p:sldId id="617" r:id="rId41"/>
    <p:sldId id="790" r:id="rId42"/>
    <p:sldId id="1078" r:id="rId43"/>
  </p:sldIdLst>
  <p:sldSz cx="9144000" cy="5143500" type="screen16x9"/>
  <p:notesSz cx="6858000" cy="9144000"/>
  <p:custDataLst>
    <p:tags r:id="rId45"/>
  </p:custDataLst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>
          <p15:clr>
            <a:srgbClr val="A4A3A4"/>
          </p15:clr>
        </p15:guide>
        <p15:guide id="2" pos="28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684" y="96"/>
      </p:cViewPr>
      <p:guideLst>
        <p:guide orient="horz" pos="1518"/>
        <p:guide pos="28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viewProps" Target="view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theme" Target="theme/theme1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presProps" Target="presProp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C857D-9DEA-4D23-9FB4-80ECD7B5DC21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72ED27-077B-4B8F-B939-7B693EA1A8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273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104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178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24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1016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1049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099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015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4623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6878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4312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290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277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8322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0084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831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1458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017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8862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7020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1024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7461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795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457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6675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0925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9210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0070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4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792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087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4281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2793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442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0" y="1"/>
            <a:ext cx="1058640" cy="10586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none" lIns="0" tIns="0" rIns="0" b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 sz="100" b="0" i="0" u="none" spc="0">
                <a:solidFill>
                  <a:schemeClr val="tx1"/>
                </a:solidFill>
                <a:latin typeface="Bosch Office Sans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765" indent="0" algn="ctr">
              <a:buNone/>
              <a:defRPr sz="1200"/>
            </a:lvl7pPr>
            <a:lvl8pPr marL="2399665" indent="0" algn="ctr">
              <a:buNone/>
              <a:defRPr sz="1200"/>
            </a:lvl8pPr>
            <a:lvl9pPr marL="274256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15962" y="215957"/>
            <a:ext cx="8229865" cy="433816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norm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6700" b="0" i="0" u="none" cap="all" spc="0">
                <a:solidFill>
                  <a:srgbClr val="FFFFFF"/>
                </a:solidFill>
                <a:latin typeface="Bosch Office Sans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540" y="1282238"/>
            <a:ext cx="7886104" cy="2139706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540" y="3441793"/>
            <a:ext cx="7886104" cy="112609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8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7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056" y="1080279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928" y="1080278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273914"/>
            <a:ext cx="7886104" cy="99376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32" y="1261065"/>
            <a:ext cx="3868954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32" y="1879026"/>
            <a:ext cx="3868954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339" y="1261065"/>
            <a:ext cx="3886597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339" y="1879026"/>
            <a:ext cx="3886597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3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3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3865" indent="0">
              <a:buNone/>
              <a:defRPr sz="800"/>
            </a:lvl6pPr>
            <a:lvl7pPr marL="2056765" indent="0">
              <a:buNone/>
              <a:defRPr sz="800"/>
            </a:lvl7pPr>
            <a:lvl8pPr marL="2399665" indent="0">
              <a:buNone/>
              <a:defRPr sz="800"/>
            </a:lvl8pPr>
            <a:lvl9pPr marL="2742565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3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3865" indent="0">
              <a:buNone/>
              <a:defRPr sz="1500"/>
            </a:lvl6pPr>
            <a:lvl7pPr marL="2056765" indent="0">
              <a:buNone/>
              <a:defRPr sz="1500"/>
            </a:lvl7pPr>
            <a:lvl8pPr marL="2399665" indent="0">
              <a:buNone/>
              <a:defRPr sz="1500"/>
            </a:lvl8pPr>
            <a:lvl9pPr marL="2742565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3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3865" indent="0">
              <a:buNone/>
              <a:defRPr sz="800"/>
            </a:lvl6pPr>
            <a:lvl7pPr marL="2056765" indent="0">
              <a:buNone/>
              <a:defRPr sz="800"/>
            </a:lvl7pPr>
            <a:lvl8pPr marL="2399665" indent="0">
              <a:buNone/>
              <a:defRPr sz="800"/>
            </a:lvl8pPr>
            <a:lvl9pPr marL="2742565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5290" y="273917"/>
            <a:ext cx="1970644" cy="435880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068" y="273917"/>
            <a:ext cx="5747858" cy="435880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0" y="0"/>
            <a:ext cx="1058640" cy="10586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none" lIns="0" tIns="0" rIns="0" b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 sz="100" b="0" i="0" u="none" spc="0">
                <a:solidFill>
                  <a:schemeClr val="tx1"/>
                </a:solidFill>
                <a:latin typeface="Bosch Office Sans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15962" y="215956"/>
            <a:ext cx="8229865" cy="433816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norm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6700" b="0" i="0" u="none" cap="all" spc="0">
                <a:solidFill>
                  <a:srgbClr val="FFFFFF"/>
                </a:solidFill>
                <a:latin typeface="Bosch Office Sans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539" y="1282238"/>
            <a:ext cx="7886104" cy="2139706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539" y="3441792"/>
            <a:ext cx="7886104" cy="112609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056" y="1080278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927" y="1080277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273914"/>
            <a:ext cx="7886104" cy="99376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32" y="1261064"/>
            <a:ext cx="3868954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32" y="1879026"/>
            <a:ext cx="3868954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338" y="1261064"/>
            <a:ext cx="3886597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338" y="1879026"/>
            <a:ext cx="3886597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2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2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5290" y="273916"/>
            <a:ext cx="1970644" cy="435880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068" y="273916"/>
            <a:ext cx="5747858" cy="435880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7229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94757" y="1587862"/>
            <a:ext cx="6754487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03703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573053" y="1319434"/>
            <a:ext cx="253365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809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139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3007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139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9098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49244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36933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83456"/>
            <a:ext cx="2103120" cy="276999"/>
          </a:xfrm>
        </p:spPr>
        <p:txBody>
          <a:bodyPr/>
          <a:lstStyle/>
          <a:p>
            <a:fld id="{8AFEEADE-4500-4884-B6C3-852FC7738A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08960" y="4783456"/>
            <a:ext cx="2926080" cy="276999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83680" y="4783456"/>
            <a:ext cx="2103120" cy="276999"/>
          </a:xfrm>
        </p:spPr>
        <p:txBody>
          <a:bodyPr/>
          <a:lstStyle/>
          <a:p>
            <a:fld id="{15FB741A-F61F-488C-8EB2-4E4918887FD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985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6434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710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425445" y="1704212"/>
            <a:ext cx="2107883" cy="386715"/>
          </a:xfrm>
          <a:custGeom>
            <a:avLst/>
            <a:gdLst/>
            <a:ahLst/>
            <a:cxnLst/>
            <a:rect l="l" t="t" r="r" b="b"/>
            <a:pathLst>
              <a:path w="2810510" h="515619">
                <a:moveTo>
                  <a:pt x="2736596" y="0"/>
                </a:moveTo>
                <a:lnTo>
                  <a:pt x="0" y="0"/>
                </a:lnTo>
                <a:lnTo>
                  <a:pt x="0" y="441451"/>
                </a:lnTo>
                <a:lnTo>
                  <a:pt x="73660" y="515112"/>
                </a:lnTo>
                <a:lnTo>
                  <a:pt x="2810256" y="515112"/>
                </a:lnTo>
                <a:lnTo>
                  <a:pt x="2810256" y="73660"/>
                </a:lnTo>
                <a:lnTo>
                  <a:pt x="2736596" y="0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457451" y="1660780"/>
            <a:ext cx="2008346" cy="388619"/>
          </a:xfrm>
          <a:custGeom>
            <a:avLst/>
            <a:gdLst/>
            <a:ahLst/>
            <a:cxnLst/>
            <a:rect l="l" t="t" r="r" b="b"/>
            <a:pathLst>
              <a:path w="2677795" h="518160">
                <a:moveTo>
                  <a:pt x="0" y="518160"/>
                </a:moveTo>
                <a:lnTo>
                  <a:pt x="2677668" y="518160"/>
                </a:lnTo>
                <a:lnTo>
                  <a:pt x="2677668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ln w="12700">
            <a:solidFill>
              <a:srgbClr val="2B7592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479166" y="1671066"/>
            <a:ext cx="490919" cy="508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2667761" y="1671066"/>
            <a:ext cx="759524" cy="5080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3124961" y="1671066"/>
            <a:ext cx="401765" cy="5080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3224402" y="1671066"/>
            <a:ext cx="1141286" cy="5080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0595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4258817" y="1145286"/>
            <a:ext cx="2131124" cy="5080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9767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4160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8795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2040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425445" y="1704212"/>
            <a:ext cx="2107883" cy="386715"/>
          </a:xfrm>
          <a:custGeom>
            <a:avLst/>
            <a:gdLst/>
            <a:ahLst/>
            <a:cxnLst/>
            <a:rect l="l" t="t" r="r" b="b"/>
            <a:pathLst>
              <a:path w="2810510" h="515619">
                <a:moveTo>
                  <a:pt x="2736596" y="0"/>
                </a:moveTo>
                <a:lnTo>
                  <a:pt x="0" y="0"/>
                </a:lnTo>
                <a:lnTo>
                  <a:pt x="0" y="441451"/>
                </a:lnTo>
                <a:lnTo>
                  <a:pt x="73660" y="515112"/>
                </a:lnTo>
                <a:lnTo>
                  <a:pt x="2810256" y="515112"/>
                </a:lnTo>
                <a:lnTo>
                  <a:pt x="2810256" y="73660"/>
                </a:lnTo>
                <a:lnTo>
                  <a:pt x="2736596" y="0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457451" y="1660780"/>
            <a:ext cx="2008346" cy="388619"/>
          </a:xfrm>
          <a:custGeom>
            <a:avLst/>
            <a:gdLst/>
            <a:ahLst/>
            <a:cxnLst/>
            <a:rect l="l" t="t" r="r" b="b"/>
            <a:pathLst>
              <a:path w="2677795" h="518160">
                <a:moveTo>
                  <a:pt x="0" y="518160"/>
                </a:moveTo>
                <a:lnTo>
                  <a:pt x="2677668" y="518160"/>
                </a:lnTo>
                <a:lnTo>
                  <a:pt x="2677668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ln w="12700">
            <a:solidFill>
              <a:srgbClr val="2B7592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479166" y="1671066"/>
            <a:ext cx="490919" cy="508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2667761" y="1671066"/>
            <a:ext cx="759524" cy="5080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3124961" y="1671066"/>
            <a:ext cx="401765" cy="5080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3224402" y="1671066"/>
            <a:ext cx="1141286" cy="5080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0103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4258817" y="1145286"/>
            <a:ext cx="2131124" cy="5080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75024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842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927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2565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2565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2565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6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27" tIns="45714" rIns="91427" bIns="4571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3"/>
            <a:ext cx="2133600" cy="273844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057" y="540140"/>
            <a:ext cx="6853321" cy="324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057" y="1080279"/>
            <a:ext cx="8565652" cy="34748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lang="de-DE" dirty="0"/>
          </a:p>
        </p:txBody>
      </p:sp>
      <p:pic>
        <p:nvPicPr>
          <p:cNvPr id="5" name="Picture 4"/>
          <p:cNvPicPr/>
          <p:nvPr userDrawn="1">
            <p:custDataLst>
              <p:tags r:id="rId1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587" y="4555180"/>
            <a:ext cx="912547" cy="47954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  <p:pic>
        <p:nvPicPr>
          <p:cNvPr id="4" name="Picture 3"/>
          <p:cNvPicPr/>
          <p:nvPr userDrawn="1">
            <p:custDataLst>
              <p:tags r:id="rId1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5786"/>
            <a:ext cx="9144529" cy="10797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FontTx/>
        <a:buNone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j-ea"/>
          <a:cs typeface="+mj-cs"/>
        </a:defRPr>
      </a:lvl1pPr>
    </p:titleStyle>
    <p:bodyStyle>
      <a:lvl1pPr marL="209550" indent="-209550" algn="l" defTabSz="685165" rtl="0" eaLnBrk="1" latinLnBrk="0" hangingPunct="1">
        <a:lnSpc>
          <a:spcPct val="107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1pPr>
      <a:lvl2pPr marL="423545" indent="-22860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3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2pPr>
      <a:lvl3pPr marL="608330" indent="-170180" algn="l" defTabSz="685165" rtl="0" eaLnBrk="1" latinLnBrk="0" hangingPunct="1">
        <a:lnSpc>
          <a:spcPct val="102000"/>
        </a:lnSpc>
        <a:spcBef>
          <a:spcPts val="415"/>
        </a:spcBef>
        <a:buClrTx/>
        <a:buSzPct val="100000"/>
        <a:buFontTx/>
        <a:buChar char="‒"/>
        <a:defRPr sz="12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3pPr>
      <a:lvl4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4pPr>
      <a:lvl5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5pPr>
      <a:lvl6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6pPr>
      <a:lvl7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7pPr>
      <a:lvl8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8pPr>
      <a:lvl9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 baseline="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9pPr>
    </p:bodyStyle>
    <p:otherStyle>
      <a:defPPr>
        <a:defRPr lang="de-DE"/>
      </a:defPPr>
      <a:lvl1pPr marL="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8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7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056" y="540139"/>
            <a:ext cx="6853321" cy="324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057" y="1080278"/>
            <a:ext cx="8565652" cy="34748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lang="de-DE" dirty="0"/>
          </a:p>
        </p:txBody>
      </p:sp>
      <p:pic>
        <p:nvPicPr>
          <p:cNvPr id="5" name="Picture 4"/>
          <p:cNvPicPr/>
          <p:nvPr userDrawn="1">
            <p:custDataLst>
              <p:tags r:id="rId1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587" y="4555180"/>
            <a:ext cx="912547" cy="47954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  <p:pic>
        <p:nvPicPr>
          <p:cNvPr id="4" name="Picture 3"/>
          <p:cNvPicPr/>
          <p:nvPr userDrawn="1">
            <p:custDataLst>
              <p:tags r:id="rId1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5786"/>
            <a:ext cx="9144529" cy="10797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FontTx/>
        <a:buNone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j-ea"/>
          <a:cs typeface="+mj-cs"/>
        </a:defRPr>
      </a:lvl1pPr>
    </p:titleStyle>
    <p:bodyStyle>
      <a:lvl1pPr marL="209550" indent="-209550" algn="l" defTabSz="685165" rtl="0" eaLnBrk="1" latinLnBrk="0" hangingPunct="1">
        <a:lnSpc>
          <a:spcPct val="107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1pPr>
      <a:lvl2pPr marL="423545" indent="-22860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3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2pPr>
      <a:lvl3pPr marL="608965" indent="-170180" algn="l" defTabSz="685165" rtl="0" eaLnBrk="1" latinLnBrk="0" hangingPunct="1">
        <a:lnSpc>
          <a:spcPct val="102000"/>
        </a:lnSpc>
        <a:spcBef>
          <a:spcPts val="415"/>
        </a:spcBef>
        <a:buClrTx/>
        <a:buSzPct val="100000"/>
        <a:buFontTx/>
        <a:buChar char="‒"/>
        <a:defRPr sz="12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3pPr>
      <a:lvl4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4pPr>
      <a:lvl5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5pPr>
      <a:lvl6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6pPr>
      <a:lvl7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7pPr>
      <a:lvl8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8pPr>
      <a:lvl9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 baseline="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9pPr>
    </p:bodyStyle>
    <p:otherStyle>
      <a:defPPr>
        <a:defRPr lang="de-DE"/>
      </a:defPPr>
      <a:lvl1pPr marL="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144000" cy="51434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308610" y="435483"/>
            <a:ext cx="8308658" cy="0"/>
          </a:xfrm>
          <a:custGeom>
            <a:avLst/>
            <a:gdLst/>
            <a:ahLst/>
            <a:cxnLst/>
            <a:rect l="l" t="t" r="r" b="b"/>
            <a:pathLst>
              <a:path w="11078210">
                <a:moveTo>
                  <a:pt x="0" y="0"/>
                </a:moveTo>
                <a:lnTo>
                  <a:pt x="11078210" y="0"/>
                </a:lnTo>
              </a:path>
            </a:pathLst>
          </a:custGeom>
          <a:ln w="6096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94757" y="1587862"/>
            <a:ext cx="6754487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68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8/23/2025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051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8/23/2025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82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11" Type="http://schemas.openxmlformats.org/officeDocument/2006/relationships/image" Target="../media/image55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eg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6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55847" y="413694"/>
              <a:ext cx="7197898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复习回顾</a:t>
              </a:r>
              <a:endParaRPr lang="zh-CN" altLang="en-US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8917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215" y="1059815"/>
            <a:ext cx="80816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物流</a:t>
            </a: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管理的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目标</a:t>
            </a:r>
            <a:r>
              <a:rPr lang="en-US" altLang="zh-CN" sz="2400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?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335" y="2499360"/>
            <a:ext cx="3293110" cy="231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76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三、包装</a:t>
            </a: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的分类</a:t>
            </a:r>
          </a:p>
        </p:txBody>
      </p:sp>
      <p:sp>
        <p:nvSpPr>
          <p:cNvPr id="19459" name="AutoShape 10"/>
          <p:cNvSpPr>
            <a:spLocks noChangeArrowheads="1"/>
          </p:cNvSpPr>
          <p:nvPr/>
        </p:nvSpPr>
        <p:spPr bwMode="auto">
          <a:xfrm rot="-5400000">
            <a:off x="4234815" y="-1987550"/>
            <a:ext cx="643255" cy="9185275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81619" tIns="40810" rIns="81619" bIns="4081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84" name="Group 6"/>
          <p:cNvGrpSpPr/>
          <p:nvPr/>
        </p:nvGrpSpPr>
        <p:grpSpPr bwMode="auto">
          <a:xfrm>
            <a:off x="2169795" y="2038985"/>
            <a:ext cx="1240790" cy="1143000"/>
            <a:chOff x="1823" y="2371"/>
            <a:chExt cx="1801" cy="1801"/>
          </a:xfrm>
        </p:grpSpPr>
        <p:sp>
          <p:nvSpPr>
            <p:cNvPr id="19486" name="Oval 7"/>
            <p:cNvSpPr>
              <a:spLocks noChangeArrowheads="1"/>
            </p:cNvSpPr>
            <p:nvPr/>
          </p:nvSpPr>
          <p:spPr bwMode="auto">
            <a:xfrm>
              <a:off x="1823" y="2371"/>
              <a:ext cx="1801" cy="1801"/>
            </a:xfrm>
            <a:prstGeom prst="ellipse">
              <a:avLst/>
            </a:prstGeom>
            <a:solidFill>
              <a:srgbClr val="D8D8D8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Oval 8"/>
            <p:cNvSpPr>
              <a:spLocks noChangeArrowheads="1"/>
            </p:cNvSpPr>
            <p:nvPr/>
          </p:nvSpPr>
          <p:spPr bwMode="auto">
            <a:xfrm>
              <a:off x="1945" y="2493"/>
              <a:ext cx="1557" cy="155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38100">
              <a:solidFill>
                <a:srgbClr val="FFFFFF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485" name="Text Box 9"/>
          <p:cNvSpPr txBox="1">
            <a:spLocks noChangeArrowheads="1"/>
          </p:cNvSpPr>
          <p:nvPr/>
        </p:nvSpPr>
        <p:spPr bwMode="auto">
          <a:xfrm>
            <a:off x="2105660" y="2381250"/>
            <a:ext cx="1369695" cy="405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形态</a:t>
            </a:r>
            <a:endParaRPr lang="zh-CN" b="1">
              <a:solidFill>
                <a:srgbClr val="3148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1" name="组合 46"/>
          <p:cNvGrpSpPr/>
          <p:nvPr/>
        </p:nvGrpSpPr>
        <p:grpSpPr bwMode="auto">
          <a:xfrm>
            <a:off x="4209415" y="2038985"/>
            <a:ext cx="1385570" cy="1226185"/>
            <a:chOff x="1203768" y="2786058"/>
            <a:chExt cx="1935848" cy="1751017"/>
          </a:xfrm>
        </p:grpSpPr>
        <p:grpSp>
          <p:nvGrpSpPr>
            <p:cNvPr id="19480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19482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784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Oval 8"/>
              <p:cNvSpPr>
                <a:spLocks noChangeArrowheads="1"/>
              </p:cNvSpPr>
              <p:nvPr/>
            </p:nvSpPr>
            <p:spPr bwMode="auto">
              <a:xfrm>
                <a:off x="1947" y="2493"/>
                <a:ext cx="1553" cy="155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481" name="Text Box 9"/>
            <p:cNvSpPr txBox="1">
              <a:spLocks noChangeArrowheads="1"/>
            </p:cNvSpPr>
            <p:nvPr/>
          </p:nvSpPr>
          <p:spPr bwMode="auto">
            <a:xfrm>
              <a:off x="1203768" y="3253515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容器质地</a:t>
              </a:r>
              <a:endParaRPr lang="zh-CN" b="1">
                <a:solidFill>
                  <a:srgbClr val="31486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462" name="组合 51"/>
          <p:cNvGrpSpPr/>
          <p:nvPr/>
        </p:nvGrpSpPr>
        <p:grpSpPr bwMode="auto">
          <a:xfrm>
            <a:off x="6414770" y="2038985"/>
            <a:ext cx="1377950" cy="1226820"/>
            <a:chOff x="1204601" y="2786058"/>
            <a:chExt cx="1935848" cy="1751017"/>
          </a:xfrm>
        </p:grpSpPr>
        <p:grpSp>
          <p:nvGrpSpPr>
            <p:cNvPr id="19476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19478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784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Oval 8"/>
              <p:cNvSpPr>
                <a:spLocks noChangeArrowheads="1"/>
              </p:cNvSpPr>
              <p:nvPr/>
            </p:nvSpPr>
            <p:spPr bwMode="auto">
              <a:xfrm>
                <a:off x="1944" y="2493"/>
                <a:ext cx="1558" cy="1556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477" name="Text Box 9"/>
            <p:cNvSpPr txBox="1">
              <a:spLocks noChangeArrowheads="1"/>
            </p:cNvSpPr>
            <p:nvPr/>
          </p:nvSpPr>
          <p:spPr bwMode="auto">
            <a:xfrm>
              <a:off x="1204601" y="3232742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适用范围</a:t>
              </a:r>
              <a:endParaRPr 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463" name="组合 40"/>
          <p:cNvGrpSpPr/>
          <p:nvPr/>
        </p:nvGrpSpPr>
        <p:grpSpPr bwMode="auto">
          <a:xfrm>
            <a:off x="-20320" y="2038985"/>
            <a:ext cx="1457325" cy="1226185"/>
            <a:chOff x="1245270" y="2786058"/>
            <a:chExt cx="1935848" cy="1751017"/>
          </a:xfrm>
        </p:grpSpPr>
        <p:grpSp>
          <p:nvGrpSpPr>
            <p:cNvPr id="19472" name="Group 6"/>
            <p:cNvGrpSpPr/>
            <p:nvPr/>
          </p:nvGrpSpPr>
          <p:grpSpPr bwMode="auto">
            <a:xfrm>
              <a:off x="1295400" y="2786058"/>
              <a:ext cx="1753450" cy="1751017"/>
              <a:chOff x="1823" y="2371"/>
              <a:chExt cx="1801" cy="1801"/>
            </a:xfrm>
          </p:grpSpPr>
          <p:sp>
            <p:nvSpPr>
              <p:cNvPr id="19474" name="Oval 7"/>
              <p:cNvSpPr>
                <a:spLocks noChangeArrowheads="1"/>
              </p:cNvSpPr>
              <p:nvPr/>
            </p:nvSpPr>
            <p:spPr bwMode="auto">
              <a:xfrm>
                <a:off x="1823" y="2371"/>
                <a:ext cx="1801" cy="1801"/>
              </a:xfrm>
              <a:prstGeom prst="ellipse">
                <a:avLst/>
              </a:prstGeom>
              <a:solidFill>
                <a:srgbClr val="D8D8D8">
                  <a:alpha val="4784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5" name="Oval 8"/>
              <p:cNvSpPr>
                <a:spLocks noChangeArrowheads="1"/>
              </p:cNvSpPr>
              <p:nvPr/>
            </p:nvSpPr>
            <p:spPr bwMode="auto">
              <a:xfrm>
                <a:off x="1946" y="2493"/>
                <a:ext cx="1556" cy="1556"/>
              </a:xfrm>
              <a:prstGeom prst="ellipse">
                <a:avLst/>
              </a:prstGeom>
              <a:solidFill>
                <a:srgbClr val="BFBFBF"/>
              </a:solidFill>
              <a:ln w="38100">
                <a:solidFill>
                  <a:srgbClr val="FFFFFF"/>
                </a:solidFill>
                <a:rou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473" name="Text Box 9"/>
            <p:cNvSpPr txBox="1">
              <a:spLocks noChangeArrowheads="1"/>
            </p:cNvSpPr>
            <p:nvPr/>
          </p:nvSpPr>
          <p:spPr bwMode="auto">
            <a:xfrm>
              <a:off x="1245270" y="3253712"/>
              <a:ext cx="1935848" cy="620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用途</a:t>
              </a:r>
            </a:p>
          </p:txBody>
        </p:sp>
      </p:grpSp>
      <p:sp>
        <p:nvSpPr>
          <p:cNvPr id="25" name="矩形标注 24"/>
          <p:cNvSpPr/>
          <p:nvPr/>
        </p:nvSpPr>
        <p:spPr>
          <a:xfrm>
            <a:off x="1930065" y="3398795"/>
            <a:ext cx="2333220" cy="57137"/>
          </a:xfrm>
          <a:prstGeom prst="wedgeRectCallout">
            <a:avLst>
              <a:gd name="adj1" fmla="val -3583"/>
              <a:gd name="adj2" fmla="val -585047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9" tIns="40810" rIns="81619" bIns="40810" anchor="ctr"/>
          <a:lstStyle/>
          <a:p>
            <a:pPr algn="ctr">
              <a:defRPr/>
            </a:pPr>
            <a:endParaRPr lang="zh-CN" altLang="en-US" sz="1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标注 25"/>
          <p:cNvSpPr/>
          <p:nvPr/>
        </p:nvSpPr>
        <p:spPr>
          <a:xfrm>
            <a:off x="30158" y="1714717"/>
            <a:ext cx="2961761" cy="57137"/>
          </a:xfrm>
          <a:prstGeom prst="wedgeRectCallout">
            <a:avLst>
              <a:gd name="adj1" fmla="val -26105"/>
              <a:gd name="adj2" fmla="val 516415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9" tIns="40810" rIns="81619" bIns="40810" anchor="ctr"/>
          <a:lstStyle/>
          <a:p>
            <a:pPr algn="ctr">
              <a:defRPr/>
            </a:pPr>
            <a:endParaRPr lang="zh-CN" altLang="en-US" sz="1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1952286" y="3398795"/>
            <a:ext cx="2931604" cy="107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10" rIns="81619" bIns="4081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个包装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内包装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外包装</a:t>
            </a:r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107315" y="915035"/>
            <a:ext cx="3195320" cy="74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1619" tIns="40810" rIns="81619" bIns="4081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商业包装</a:t>
            </a:r>
          </a:p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工业包装</a:t>
            </a:r>
          </a:p>
        </p:txBody>
      </p:sp>
      <p:sp>
        <p:nvSpPr>
          <p:cNvPr id="29" name="矩形标注 28"/>
          <p:cNvSpPr/>
          <p:nvPr/>
        </p:nvSpPr>
        <p:spPr>
          <a:xfrm>
            <a:off x="4085516" y="1714717"/>
            <a:ext cx="2974458" cy="57137"/>
          </a:xfrm>
          <a:prstGeom prst="wedgeRectCallout">
            <a:avLst>
              <a:gd name="adj1" fmla="val -23397"/>
              <a:gd name="adj2" fmla="val 478629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9" tIns="40810" rIns="81619" bIns="40810" anchor="ctr"/>
          <a:lstStyle/>
          <a:p>
            <a:pPr algn="ctr">
              <a:defRPr/>
            </a:pPr>
            <a:endParaRPr lang="zh-CN" altLang="en-US" sz="1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28"/>
          <p:cNvSpPr>
            <a:spLocks noChangeArrowheads="1"/>
          </p:cNvSpPr>
          <p:nvPr/>
        </p:nvSpPr>
        <p:spPr bwMode="auto">
          <a:xfrm>
            <a:off x="4067810" y="627380"/>
            <a:ext cx="2082800" cy="107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1619" tIns="40810" rIns="81619" bIns="4081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硬包装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软包装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半硬包装</a:t>
            </a:r>
          </a:p>
        </p:txBody>
      </p:sp>
      <p:sp>
        <p:nvSpPr>
          <p:cNvPr id="31" name="矩形标注 30"/>
          <p:cNvSpPr/>
          <p:nvPr/>
        </p:nvSpPr>
        <p:spPr>
          <a:xfrm>
            <a:off x="5529580" y="3405505"/>
            <a:ext cx="2541270" cy="76200"/>
          </a:xfrm>
          <a:prstGeom prst="wedgeRectCallout">
            <a:avLst>
              <a:gd name="adj1" fmla="val -1474"/>
              <a:gd name="adj2" fmla="val -396666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19" tIns="40810" rIns="81619" bIns="40810" anchor="ctr"/>
          <a:lstStyle/>
          <a:p>
            <a:pPr algn="ctr">
              <a:defRPr/>
            </a:pPr>
            <a:endParaRPr lang="zh-CN" altLang="en-US" sz="14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28"/>
          <p:cNvSpPr>
            <a:spLocks noChangeArrowheads="1"/>
          </p:cNvSpPr>
          <p:nvPr/>
        </p:nvSpPr>
        <p:spPr bwMode="auto">
          <a:xfrm>
            <a:off x="5333719" y="3461025"/>
            <a:ext cx="3888700" cy="74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19" tIns="40810" rIns="81619" bIns="4081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专用包装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通用包装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05" y="807085"/>
            <a:ext cx="8280400" cy="3542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（一）按包装用途的分类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（1）商业包装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又称为销售包装、小包装和内包装，销售包装可直接进入零售店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特点是在市场上陈列展销，不需要重新包装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（2）工业包装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又称运输包装，主要为了满足运输、仓储要求为主要目的的包装。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特点是在满足上述要求的基础上费用越低越好。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四、包装</a:t>
            </a: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的分类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170" y="1203325"/>
            <a:ext cx="1593850" cy="1695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8170" y="3075305"/>
            <a:ext cx="1562100" cy="170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05" y="807085"/>
            <a:ext cx="8280400" cy="3255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（二）按包装形态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分类</a:t>
            </a:r>
            <a:endParaRPr 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</a:t>
            </a:r>
            <a:r>
              <a:rPr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个包装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：一个盼盼小面包外面的包装纸）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</a:t>
            </a:r>
            <a:r>
              <a:rPr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内包装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：（一大袋盼盼小面包外面的包装纸）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</a:t>
            </a:r>
            <a:r>
              <a:rPr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外包装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一箱很多大袋盼盼小面包外面的包装盒）</a:t>
            </a:r>
          </a:p>
        </p:txBody>
      </p:sp>
      <p:sp>
        <p:nvSpPr>
          <p:cNvPr id="4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四、包装的分类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325" y="1131570"/>
            <a:ext cx="3103880" cy="2155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05" y="807085"/>
            <a:ext cx="8280400" cy="150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练习题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四、包装的分类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79930" y="1563370"/>
            <a:ext cx="544131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将一定量个包装的糖果放在包装盒中的包装属于（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个包装</a:t>
            </a:r>
          </a:p>
          <a:p>
            <a:pPr fontAlgn="auto"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内包装</a:t>
            </a:r>
          </a:p>
          <a:p>
            <a:pPr fontAlgn="auto"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外包装</a:t>
            </a:r>
          </a:p>
          <a:p>
            <a:pPr fontAlgn="auto">
              <a:lnSpc>
                <a:spcPct val="20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工业包装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05" y="807085"/>
            <a:ext cx="8280400" cy="2583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（三）按包装质地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分类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</a:t>
            </a: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硬包装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：取出包装的内装物之后，容易形状基本不发生变化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</a:t>
            </a: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软</a:t>
            </a:r>
            <a:r>
              <a:rPr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包装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取出包装的内装物之后，容易形状基本不发生变化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</a:t>
            </a: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半硬包装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：介于硬包装和软包装之间的包装</a:t>
            </a:r>
          </a:p>
        </p:txBody>
      </p:sp>
      <p:sp>
        <p:nvSpPr>
          <p:cNvPr id="4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四、包装的分类</a:t>
            </a:r>
          </a:p>
        </p:txBody>
      </p:sp>
      <p:grpSp>
        <p:nvGrpSpPr>
          <p:cNvPr id="2" name="Group 12"/>
          <p:cNvGrpSpPr/>
          <p:nvPr/>
        </p:nvGrpSpPr>
        <p:grpSpPr>
          <a:xfrm>
            <a:off x="5580380" y="3291840"/>
            <a:ext cx="2518410" cy="1424165"/>
            <a:chOff x="3072" y="2064"/>
            <a:chExt cx="2688" cy="2442"/>
          </a:xfrm>
        </p:grpSpPr>
        <p:pic>
          <p:nvPicPr>
            <p:cNvPr id="23560" name="Picture 9" descr="软包装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2" y="2064"/>
              <a:ext cx="1701" cy="17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1" name="Picture 10" descr="软包装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68" y="2064"/>
              <a:ext cx="1092" cy="1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2" name="Text Box 11"/>
            <p:cNvSpPr txBox="1"/>
            <p:nvPr/>
          </p:nvSpPr>
          <p:spPr>
            <a:xfrm>
              <a:off x="3746" y="3822"/>
              <a:ext cx="1344" cy="6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软包装</a:t>
              </a:r>
            </a:p>
          </p:txBody>
        </p:sp>
      </p:grpSp>
      <p:grpSp>
        <p:nvGrpSpPr>
          <p:cNvPr id="6" name="Group 8"/>
          <p:cNvGrpSpPr/>
          <p:nvPr/>
        </p:nvGrpSpPr>
        <p:grpSpPr>
          <a:xfrm>
            <a:off x="611505" y="3544570"/>
            <a:ext cx="2961640" cy="1359865"/>
            <a:chOff x="154" y="1825"/>
            <a:chExt cx="2742" cy="1775"/>
          </a:xfrm>
        </p:grpSpPr>
        <p:pic>
          <p:nvPicPr>
            <p:cNvPr id="23556" name="Picture 5" descr="硬包装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4" y="1871"/>
              <a:ext cx="1584" cy="11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57" name="Picture 6" descr="硬包装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888" y="1825"/>
              <a:ext cx="1008" cy="13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8" name="Text Box 7"/>
            <p:cNvSpPr txBox="1"/>
            <p:nvPr/>
          </p:nvSpPr>
          <p:spPr>
            <a:xfrm>
              <a:off x="1221" y="3119"/>
              <a:ext cx="1200" cy="4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硬包装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05" y="807085"/>
            <a:ext cx="8280400" cy="396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（三）按包装质地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分类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1）专用包装：只适用于某种专门产品的包装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（2）通用包装：根据标准系列尺寸制造的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四、包装的分类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0" y="3435350"/>
            <a:ext cx="1617345" cy="1233170"/>
          </a:xfrm>
          <a:prstGeom prst="rect">
            <a:avLst/>
          </a:prstGeom>
        </p:spPr>
      </p:pic>
      <p:pic>
        <p:nvPicPr>
          <p:cNvPr id="5" name="Picture 5" descr="专业包装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305" y="1851660"/>
            <a:ext cx="1731010" cy="14585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6" descr="专业包装6"/>
          <p:cNvPicPr>
            <a:picLocks noChangeAspect="1"/>
          </p:cNvPicPr>
          <p:nvPr/>
        </p:nvPicPr>
        <p:blipFill>
          <a:blip r:embed="rId5"/>
          <a:srcRect t="8220" b="21918"/>
          <a:stretch>
            <a:fillRect/>
          </a:stretch>
        </p:blipFill>
        <p:spPr>
          <a:xfrm>
            <a:off x="3347720" y="1859280"/>
            <a:ext cx="2148205" cy="1500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0"/>
          <p:cNvPicPr/>
          <p:nvPr/>
        </p:nvPicPr>
        <p:blipFill>
          <a:blip r:embed="rId6"/>
          <a:stretch>
            <a:fillRect/>
          </a:stretch>
        </p:blipFill>
        <p:spPr>
          <a:xfrm>
            <a:off x="5940425" y="1858645"/>
            <a:ext cx="2349500" cy="142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6" name="Picture 12" descr="通用包装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48170" y="3651885"/>
            <a:ext cx="1685925" cy="10375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114300" y="807085"/>
            <a:ext cx="7717790" cy="0"/>
          </a:xfrm>
          <a:prstGeom prst="line">
            <a:avLst/>
          </a:prstGeom>
          <a:ln w="9525" cap="flat" cmpd="sng" algn="ctr">
            <a:solidFill>
              <a:srgbClr val="0274B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705" y="899160"/>
            <a:ext cx="84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思考：生活中常见的包装材料有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哪些？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4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五、包装</a:t>
            </a: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的材料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114300" y="807085"/>
            <a:ext cx="7717790" cy="0"/>
          </a:xfrm>
          <a:prstGeom prst="line">
            <a:avLst/>
          </a:prstGeom>
          <a:ln w="9525" cap="flat" cmpd="sng" algn="ctr">
            <a:solidFill>
              <a:srgbClr val="0274B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990" y="878384"/>
            <a:ext cx="84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包装材料及制品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(5.3-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)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   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4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五、包装</a:t>
            </a: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en-US" b="1" dirty="0" smtClean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材料 </a:t>
            </a:r>
            <a:endParaRPr lang="zh-CN" altLang="en-US" b="1" dirty="0">
              <a:solidFill>
                <a:srgbClr val="0474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V="1">
            <a:off x="2126470" y="1921438"/>
            <a:ext cx="2412192" cy="701179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832059" y="1921438"/>
            <a:ext cx="1706603" cy="1537722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4031792" y="1921438"/>
            <a:ext cx="650380" cy="2027866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 flipV="1">
            <a:off x="4682172" y="1921438"/>
            <a:ext cx="574541" cy="2075575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 flipV="1">
            <a:off x="4538786" y="1921190"/>
            <a:ext cx="1689100" cy="1298575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endCxn id="73" idx="2"/>
          </p:cNvCxnSpPr>
          <p:nvPr/>
        </p:nvCxnSpPr>
        <p:spPr>
          <a:xfrm flipV="1">
            <a:off x="4538345" y="1774190"/>
            <a:ext cx="1980565" cy="147320"/>
          </a:xfrm>
          <a:prstGeom prst="line">
            <a:avLst/>
          </a:prstGeom>
          <a:ln w="76200">
            <a:solidFill>
              <a:srgbClr val="1A3F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/>
          <p:cNvSpPr/>
          <p:nvPr/>
        </p:nvSpPr>
        <p:spPr>
          <a:xfrm>
            <a:off x="2620500" y="3123937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3748478" y="3641944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5037772" y="3641944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6046172" y="2888826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6519217" y="1419441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1771401" y="2241661"/>
            <a:ext cx="710139" cy="710139"/>
          </a:xfrm>
          <a:prstGeom prst="ellipse">
            <a:avLst/>
          </a:pr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3780333" y="1220259"/>
            <a:ext cx="1555750" cy="1402358"/>
            <a:chOff x="3794621" y="1163107"/>
            <a:chExt cx="1555750" cy="1402358"/>
          </a:xfrm>
        </p:grpSpPr>
        <p:grpSp>
          <p:nvGrpSpPr>
            <p:cNvPr id="76" name="组合 75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8" name="同心圆 7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92112" y="760412"/>
                <a:ext cx="3825875" cy="382587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3794621" y="1721907"/>
              <a:ext cx="155575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spc="3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包装材料</a:t>
              </a:r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6443720" y="2212013"/>
            <a:ext cx="16878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charset="0"/>
              <a:buChar char=""/>
            </a:pPr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纸质包装材料</a:t>
            </a:r>
            <a:endParaRPr lang="zh-CN" altLang="en-US" sz="16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anose="02010600010101010101" pitchFamily="2" charset="2"/>
              <a:sym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676478" y="3583292"/>
            <a:ext cx="16878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ctr">
              <a:buFont typeface="Wingdings" panose="05000000000000000000" charset="0"/>
              <a:buChar char=""/>
            </a:pPr>
            <a:r>
              <a:rPr lang="zh-CN" altLang="en-US" sz="1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anose="02010600010101010101" pitchFamily="2" charset="2"/>
                <a:sym typeface="+mn-ea"/>
              </a:rPr>
              <a:t>塑料包装材料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5011507" y="4308248"/>
            <a:ext cx="16878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charset="0"/>
              <a:buChar char=""/>
            </a:pPr>
            <a:r>
              <a:rPr lang="zh-CN" altLang="en-US" sz="1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anose="02010600010101010101" pitchFamily="2" charset="2"/>
                <a:sym typeface="+mn-ea"/>
              </a:rPr>
              <a:t>木质包装材料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-37164" y="2355522"/>
            <a:ext cx="17043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charset="0"/>
              <a:buChar char=""/>
            </a:pPr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anose="02010600010101010101" pitchFamily="2" charset="2"/>
                <a:sym typeface="+mn-ea"/>
              </a:rPr>
              <a:t>复合</a:t>
            </a:r>
            <a:r>
              <a:rPr lang="zh-CN" altLang="en-US" sz="1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anose="02010600010101010101" pitchFamily="2" charset="2"/>
                <a:sym typeface="+mn-ea"/>
              </a:rPr>
              <a:t>包装材料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719049" y="3275727"/>
            <a:ext cx="16878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charset="0"/>
              <a:buChar char=""/>
            </a:pPr>
            <a:r>
              <a:rPr lang="zh-CN" altLang="en-US" sz="1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anose="02010600010101010101" pitchFamily="2" charset="2"/>
                <a:sym typeface="+mn-ea"/>
              </a:rPr>
              <a:t>玻璃包装材料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2842119" y="4351427"/>
            <a:ext cx="16878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ctr">
              <a:buFont typeface="Wingdings" panose="05000000000000000000" charset="0"/>
              <a:buChar char=""/>
            </a:pPr>
            <a:r>
              <a:rPr lang="zh-CN" altLang="en-US" sz="16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金属包装材料</a:t>
            </a:r>
            <a:endParaRPr lang="zh-CN" altLang="en-US" sz="16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anose="02010600010101010101" pitchFamily="2" charset="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8716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80" grpId="0"/>
      <p:bldP spid="83" grpId="0"/>
      <p:bldP spid="84" grpId="0"/>
      <p:bldP spid="85" grpId="0"/>
      <p:bldP spid="86" grpId="0"/>
      <p:bldP spid="8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114300" y="807085"/>
            <a:ext cx="7717790" cy="0"/>
          </a:xfrm>
          <a:prstGeom prst="line">
            <a:avLst/>
          </a:prstGeom>
          <a:ln w="9525" cap="flat" cmpd="sng" algn="ctr">
            <a:solidFill>
              <a:srgbClr val="0274B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705" y="899160"/>
            <a:ext cx="8458835" cy="430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包装材料的性能</a:t>
            </a:r>
          </a:p>
        </p:txBody>
      </p:sp>
      <p:sp>
        <p:nvSpPr>
          <p:cNvPr id="4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五、包装的材料</a:t>
            </a: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381000" y="2758807"/>
            <a:ext cx="8439150" cy="0"/>
          </a:xfrm>
          <a:prstGeom prst="straightConnector1">
            <a:avLst/>
          </a:prstGeom>
          <a:ln w="57150">
            <a:solidFill>
              <a:srgbClr val="1A3F6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34"/>
          <p:cNvSpPr/>
          <p:nvPr/>
        </p:nvSpPr>
        <p:spPr>
          <a:xfrm>
            <a:off x="1460984" y="1985793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300345" y="3601085"/>
            <a:ext cx="164401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易于加工，易于包装作业的机械化自动化</a:t>
            </a:r>
          </a:p>
        </p:txBody>
      </p:sp>
      <p:sp>
        <p:nvSpPr>
          <p:cNvPr id="45" name="矩形 44"/>
          <p:cNvSpPr/>
          <p:nvPr/>
        </p:nvSpPr>
        <p:spPr>
          <a:xfrm>
            <a:off x="323850" y="1635125"/>
            <a:ext cx="282892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有一定的强度韧度，适应压力冲击力震动等因素</a:t>
            </a:r>
          </a:p>
        </p:txBody>
      </p:sp>
      <p:sp>
        <p:nvSpPr>
          <p:cNvPr id="47" name="矩形 46"/>
          <p:cNvSpPr/>
          <p:nvPr/>
        </p:nvSpPr>
        <p:spPr>
          <a:xfrm>
            <a:off x="7315200" y="1420495"/>
            <a:ext cx="188468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取材方便、成本低廉，不污染环境</a:t>
            </a:r>
          </a:p>
        </p:txBody>
      </p:sp>
      <p:sp>
        <p:nvSpPr>
          <p:cNvPr id="3" name="矩形 2"/>
          <p:cNvSpPr/>
          <p:nvPr/>
        </p:nvSpPr>
        <p:spPr>
          <a:xfrm>
            <a:off x="3240405" y="1243330"/>
            <a:ext cx="346583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包装本身毒性小且保护商品安全</a:t>
            </a:r>
          </a:p>
        </p:txBody>
      </p:sp>
      <p:sp>
        <p:nvSpPr>
          <p:cNvPr id="5" name="矩形 4"/>
          <p:cNvSpPr/>
          <p:nvPr/>
        </p:nvSpPr>
        <p:spPr>
          <a:xfrm>
            <a:off x="70485" y="3601085"/>
            <a:ext cx="415544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应对水分、水蒸气、光线、芳香气味、以为、热量有一定的阻挡作用</a:t>
            </a:r>
          </a:p>
          <a:p>
            <a:pPr algn="l"/>
            <a:endParaRPr lang="zh-CN" altLang="zh-CN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6" name="椭圆 34"/>
          <p:cNvSpPr/>
          <p:nvPr/>
        </p:nvSpPr>
        <p:spPr>
          <a:xfrm>
            <a:off x="4269296" y="2004318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34"/>
          <p:cNvSpPr/>
          <p:nvPr/>
        </p:nvSpPr>
        <p:spPr>
          <a:xfrm>
            <a:off x="6944444" y="1977487"/>
            <a:ext cx="946956" cy="1217838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10800000">
            <a:off x="5611157" y="2220342"/>
            <a:ext cx="1045255" cy="135802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10800000">
            <a:off x="2802845" y="2243156"/>
            <a:ext cx="1045255" cy="1358028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Box 73"/>
          <p:cNvSpPr txBox="1"/>
          <p:nvPr/>
        </p:nvSpPr>
        <p:spPr>
          <a:xfrm>
            <a:off x="1385570" y="2436495"/>
            <a:ext cx="10604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机械性能</a:t>
            </a:r>
          </a:p>
        </p:txBody>
      </p:sp>
      <p:sp>
        <p:nvSpPr>
          <p:cNvPr id="17" name="TextBox 74"/>
          <p:cNvSpPr txBox="1"/>
          <p:nvPr/>
        </p:nvSpPr>
        <p:spPr>
          <a:xfrm>
            <a:off x="2826385" y="2436495"/>
            <a:ext cx="1010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阻隔性能</a:t>
            </a:r>
          </a:p>
        </p:txBody>
      </p:sp>
      <p:sp>
        <p:nvSpPr>
          <p:cNvPr id="18" name="TextBox 75"/>
          <p:cNvSpPr txBox="1"/>
          <p:nvPr/>
        </p:nvSpPr>
        <p:spPr>
          <a:xfrm>
            <a:off x="4225925" y="2436495"/>
            <a:ext cx="10483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安全性能</a:t>
            </a:r>
          </a:p>
        </p:txBody>
      </p:sp>
      <p:sp>
        <p:nvSpPr>
          <p:cNvPr id="19" name="TextBox 76"/>
          <p:cNvSpPr txBox="1"/>
          <p:nvPr/>
        </p:nvSpPr>
        <p:spPr>
          <a:xfrm>
            <a:off x="5619115" y="2436495"/>
            <a:ext cx="10871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加工性能</a:t>
            </a:r>
          </a:p>
        </p:txBody>
      </p:sp>
      <p:sp>
        <p:nvSpPr>
          <p:cNvPr id="20" name="TextBox 77"/>
          <p:cNvSpPr txBox="1"/>
          <p:nvPr/>
        </p:nvSpPr>
        <p:spPr>
          <a:xfrm>
            <a:off x="6906260" y="2436495"/>
            <a:ext cx="1022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经济性能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114300" y="807085"/>
            <a:ext cx="7717790" cy="0"/>
          </a:xfrm>
          <a:prstGeom prst="line">
            <a:avLst/>
          </a:prstGeom>
          <a:ln w="9525" cap="flat" cmpd="sng" algn="ctr">
            <a:solidFill>
              <a:srgbClr val="0274B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五、包装的材料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850" y="987425"/>
            <a:ext cx="2470548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</a:t>
            </a:r>
            <a:r>
              <a:rPr 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纸</a:t>
            </a: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质包装材料和容器</a:t>
            </a:r>
            <a:endParaRPr lang="zh-CN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765" y="843280"/>
            <a:ext cx="3111500" cy="1651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51460" y="1779270"/>
            <a:ext cx="480949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原料充足价格低廉</a:t>
            </a:r>
          </a:p>
          <a:p>
            <a:pPr>
              <a:lnSpc>
                <a:spcPct val="150000"/>
              </a:lnSpc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易于加工成型，折叠性能优良</a:t>
            </a:r>
          </a:p>
          <a:p>
            <a:pPr>
              <a:lnSpc>
                <a:spcPct val="150000"/>
              </a:lnSpc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瓦楞纸板具有良好的缓冲防震性能</a:t>
            </a:r>
          </a:p>
          <a:p>
            <a:pPr>
              <a:lnSpc>
                <a:spcPct val="150000"/>
              </a:lnSpc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既能透气又能密封，无毒无污染</a:t>
            </a:r>
          </a:p>
          <a:p>
            <a:pPr>
              <a:lnSpc>
                <a:spcPct val="150000"/>
              </a:lnSpc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具有良好的印刷性能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可回收利用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765" y="3003550"/>
            <a:ext cx="1873250" cy="1625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2135" y="3452495"/>
            <a:ext cx="2729865" cy="12827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8125" y="1995170"/>
            <a:ext cx="2216150" cy="153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78585" y="319912"/>
            <a:ext cx="7753348" cy="521970"/>
            <a:chOff x="104777" y="412214"/>
            <a:chExt cx="10337798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104777" y="41221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460" y="915670"/>
            <a:ext cx="838517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物流管理的目标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6550" y="1422400"/>
            <a:ext cx="701802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物流的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是以恰当的物流成本向顾客提供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恰当的物流服务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即在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恰当的时间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right time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恰当的价格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right price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恰当数量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right quantity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恰当质量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right quality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）的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恰当商品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right  commodity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送到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恰当的地点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right  place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96505" y="2643505"/>
            <a:ext cx="9194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7R</a:t>
            </a:r>
          </a:p>
        </p:txBody>
      </p:sp>
    </p:spTree>
    <p:extLst>
      <p:ext uri="{BB962C8B-B14F-4D97-AF65-F5344CB8AC3E}">
        <p14:creationId xmlns:p14="http://schemas.microsoft.com/office/powerpoint/2010/main" val="375943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114300" y="807085"/>
            <a:ext cx="7717790" cy="0"/>
          </a:xfrm>
          <a:prstGeom prst="line">
            <a:avLst/>
          </a:prstGeom>
          <a:ln w="9525" cap="flat" cmpd="sng" algn="ctr">
            <a:solidFill>
              <a:srgbClr val="0274B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五、包装的材料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850" y="987425"/>
            <a:ext cx="2470548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</a:t>
            </a:r>
            <a:r>
              <a:rPr 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塑料</a:t>
            </a: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包装材料和容器</a:t>
            </a:r>
            <a:endParaRPr lang="zh-CN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107315" y="2571750"/>
            <a:ext cx="480949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物理机械性能好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阻隔性能好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抗化学制品性能好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加工适应性能好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透光性和表面光泽度好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24300" y="1635125"/>
            <a:ext cx="537908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  <a:sym typeface="+mn-ea"/>
              </a:rPr>
              <a:t>塑料包装</a:t>
            </a: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  <a:sym typeface="+mn-ea"/>
              </a:rPr>
              <a:t>发展趋势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 </a:t>
            </a: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可降解是大方向</a:t>
            </a:r>
          </a:p>
          <a:p>
            <a:pPr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硬包装增长快于软包装</a:t>
            </a:r>
          </a:p>
          <a:p>
            <a:pPr>
              <a:lnSpc>
                <a:spcPct val="150000"/>
              </a:lnSpc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塑料无菌包装有市场</a:t>
            </a:r>
          </a:p>
          <a:p>
            <a:pPr>
              <a:lnSpc>
                <a:spcPct val="150000"/>
              </a:lnSpc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塑料果蔬保鲜箱前景好</a:t>
            </a:r>
          </a:p>
        </p:txBody>
      </p:sp>
      <p:pic>
        <p:nvPicPr>
          <p:cNvPr id="17412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0715" y="1736725"/>
            <a:ext cx="1793875" cy="29552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775" y="3795395"/>
            <a:ext cx="1292225" cy="9391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7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780" y="1490345"/>
            <a:ext cx="2037080" cy="1947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114300" y="807085"/>
            <a:ext cx="7717790" cy="0"/>
          </a:xfrm>
          <a:prstGeom prst="line">
            <a:avLst/>
          </a:prstGeom>
          <a:ln w="9525" cap="flat" cmpd="sng" algn="ctr">
            <a:solidFill>
              <a:srgbClr val="0274B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五、包装的材料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850" y="987425"/>
            <a:ext cx="2470548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</a:t>
            </a:r>
            <a:r>
              <a:rPr 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木质</a:t>
            </a: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包装材料和容器</a:t>
            </a:r>
            <a:endParaRPr lang="zh-CN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251460" y="1779270"/>
            <a:ext cx="480949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具有优良的强度和重量比</a:t>
            </a:r>
          </a:p>
          <a:p>
            <a:pPr>
              <a:lnSpc>
                <a:spcPct val="150000"/>
              </a:lnSpc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木材加工方便</a:t>
            </a:r>
          </a:p>
          <a:p>
            <a:pPr>
              <a:lnSpc>
                <a:spcPct val="150000"/>
              </a:lnSpc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木材可以加工成胶合板，减轻包装质量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木材资源有限，价格会因为资源紧缺而上升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木材存在吸水性，易变性分裂易受虫蚁蛀蚀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735" y="1105535"/>
            <a:ext cx="4163060" cy="16681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5" y="3147695"/>
            <a:ext cx="2171700" cy="1460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0560" y="2931795"/>
            <a:ext cx="1631950" cy="164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114300" y="807085"/>
            <a:ext cx="7717790" cy="0"/>
          </a:xfrm>
          <a:prstGeom prst="line">
            <a:avLst/>
          </a:prstGeom>
          <a:ln w="9525" cap="flat" cmpd="sng" algn="ctr">
            <a:solidFill>
              <a:srgbClr val="0274B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五、包装的材料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850" y="987425"/>
            <a:ext cx="2470548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4.</a:t>
            </a:r>
            <a:r>
              <a:rPr 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金属</a:t>
            </a: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包装材料和容器</a:t>
            </a:r>
            <a:endParaRPr lang="zh-CN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179705" y="1563370"/>
            <a:ext cx="355028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优点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牢固、硬度大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不易破碎、不透气、防潮、放光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良好的延展性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便于印刷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易于再生使用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27855" y="2139315"/>
            <a:ext cx="355028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缺点</a:t>
            </a:r>
          </a:p>
          <a:p>
            <a:pPr>
              <a:lnSpc>
                <a:spcPct val="150000"/>
              </a:lnSpc>
            </a:pPr>
            <a:r>
              <a:rPr 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耐腐蚀性差、易生锈</a:t>
            </a:r>
          </a:p>
          <a:p>
            <a:pPr>
              <a:lnSpc>
                <a:spcPct val="150000"/>
              </a:lnSpc>
            </a:pPr>
            <a:r>
              <a:rPr 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金属以及焊接材料中的铅和砷等易渗入食品中</a:t>
            </a:r>
          </a:p>
          <a:p>
            <a:pPr>
              <a:lnSpc>
                <a:spcPct val="150000"/>
              </a:lnSpc>
            </a:pPr>
            <a:r>
              <a:rPr 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内壁涂料会影响食品质量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成本高、耗能大、易变形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685" y="3147695"/>
            <a:ext cx="1562100" cy="1422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235" y="843280"/>
            <a:ext cx="2578100" cy="1644650"/>
          </a:xfrm>
          <a:prstGeom prst="rect">
            <a:avLst/>
          </a:prstGeom>
        </p:spPr>
      </p:pic>
      <p:pic>
        <p:nvPicPr>
          <p:cNvPr id="18436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1775" y="843280"/>
            <a:ext cx="2229485" cy="1708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114300" y="807085"/>
            <a:ext cx="7717790" cy="0"/>
          </a:xfrm>
          <a:prstGeom prst="line">
            <a:avLst/>
          </a:prstGeom>
          <a:ln w="9525" cap="flat" cmpd="sng" algn="ctr">
            <a:solidFill>
              <a:srgbClr val="0274B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五、包装的材料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3850" y="987425"/>
            <a:ext cx="2470548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5.</a:t>
            </a:r>
            <a:r>
              <a:rPr 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玻璃</a:t>
            </a: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包装材料和容器</a:t>
            </a:r>
            <a:endParaRPr lang="zh-CN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107315" y="1707515"/>
            <a:ext cx="480949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优点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阻隔性能好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可反复使用抗化学制品性能好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安全卫生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易改变颜色和透明度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24300" y="1635125"/>
            <a:ext cx="537908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  <a:sym typeface="+mn-ea"/>
              </a:rPr>
              <a:t>缺点</a:t>
            </a:r>
          </a:p>
          <a:p>
            <a:pPr>
              <a:lnSpc>
                <a:spcPct val="150000"/>
              </a:lnSpc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耐冲击力小，脆性大，易碎</a:t>
            </a:r>
          </a:p>
          <a:p>
            <a:pPr>
              <a:lnSpc>
                <a:spcPct val="150000"/>
              </a:lnSpc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自身重量大、运输成本高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7990" y="3291840"/>
            <a:ext cx="3147060" cy="15119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630" y="3219450"/>
            <a:ext cx="1828800" cy="137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0"/>
          <p:cNvGrpSpPr/>
          <p:nvPr/>
        </p:nvGrpSpPr>
        <p:grpSpPr>
          <a:xfrm>
            <a:off x="5935345" y="987425"/>
            <a:ext cx="2388870" cy="1384173"/>
            <a:chOff x="480" y="3024"/>
            <a:chExt cx="1715" cy="1334"/>
          </a:xfrm>
        </p:grpSpPr>
        <p:pic>
          <p:nvPicPr>
            <p:cNvPr id="24590" name="Picture 17" descr="包装瓶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" y="3024"/>
              <a:ext cx="1248" cy="9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91" name="Picture 18" descr="包装瓶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6" y="3024"/>
              <a:ext cx="419" cy="9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2" name="Text Box 19"/>
            <p:cNvSpPr txBox="1"/>
            <p:nvPr/>
          </p:nvSpPr>
          <p:spPr>
            <a:xfrm>
              <a:off x="1230" y="4033"/>
              <a:ext cx="586" cy="3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包装瓶</a:t>
              </a:r>
              <a:endParaRPr lang="zh-CN" altLang="en-US" sz="2800" dirty="0">
                <a:latin typeface="Verdana" panose="020B0604030504040204" pitchFamily="34" charset="0"/>
                <a:ea typeface="华文新魏" panose="02010800040101010101" charset="-122"/>
              </a:endParaRPr>
            </a:p>
          </p:txBody>
        </p:sp>
      </p:grpSp>
      <p:cxnSp>
        <p:nvCxnSpPr>
          <p:cNvPr id="59" name="直接连接符 58"/>
          <p:cNvCxnSpPr/>
          <p:nvPr/>
        </p:nvCxnSpPr>
        <p:spPr>
          <a:xfrm>
            <a:off x="114300" y="807085"/>
            <a:ext cx="7717790" cy="0"/>
          </a:xfrm>
          <a:prstGeom prst="line">
            <a:avLst/>
          </a:prstGeom>
          <a:ln w="9525" cap="flat" cmpd="sng" algn="ctr">
            <a:solidFill>
              <a:srgbClr val="0274B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460" y="1059815"/>
            <a:ext cx="3133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1.</a:t>
            </a:r>
            <a:r>
              <a:rPr lang="zh-CN" altLang="en-US" sz="2000" b="1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按</a:t>
            </a:r>
            <a:r>
              <a:rPr lang="zh-CN" altLang="en-US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包装容器形状分为</a:t>
            </a:r>
          </a:p>
        </p:txBody>
      </p:sp>
      <p:grpSp>
        <p:nvGrpSpPr>
          <p:cNvPr id="3" name="Group 9"/>
          <p:cNvGrpSpPr/>
          <p:nvPr/>
        </p:nvGrpSpPr>
        <p:grpSpPr>
          <a:xfrm>
            <a:off x="395605" y="2018030"/>
            <a:ext cx="2017395" cy="1945662"/>
            <a:chOff x="0" y="1296"/>
            <a:chExt cx="1188" cy="1305"/>
          </a:xfrm>
        </p:grpSpPr>
        <p:pic>
          <p:nvPicPr>
            <p:cNvPr id="24579" name="Picture 6" descr="包装袋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2" y="1344"/>
              <a:ext cx="756" cy="89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0" name="Picture 7" descr="包装袋1"/>
            <p:cNvPicPr>
              <a:picLocks noChangeAspect="1"/>
            </p:cNvPicPr>
            <p:nvPr/>
          </p:nvPicPr>
          <p:blipFill>
            <a:blip r:embed="rId6"/>
            <a:srcRect l="32941" r="20000"/>
            <a:stretch>
              <a:fillRect/>
            </a:stretch>
          </p:blipFill>
          <p:spPr>
            <a:xfrm>
              <a:off x="0" y="1296"/>
              <a:ext cx="432" cy="10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1" name="Text Box 8"/>
            <p:cNvSpPr txBox="1"/>
            <p:nvPr/>
          </p:nvSpPr>
          <p:spPr>
            <a:xfrm>
              <a:off x="381" y="2375"/>
              <a:ext cx="531" cy="2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包装袋</a:t>
              </a:r>
            </a:p>
          </p:txBody>
        </p:sp>
      </p:grpSp>
      <p:grpSp>
        <p:nvGrpSpPr>
          <p:cNvPr id="7" name="Group 13"/>
          <p:cNvGrpSpPr/>
          <p:nvPr/>
        </p:nvGrpSpPr>
        <p:grpSpPr>
          <a:xfrm>
            <a:off x="2700020" y="2211705"/>
            <a:ext cx="2178050" cy="1743809"/>
            <a:chOff x="1344" y="1728"/>
            <a:chExt cx="1347" cy="1069"/>
          </a:xfrm>
        </p:grpSpPr>
        <p:pic>
          <p:nvPicPr>
            <p:cNvPr id="24583" name="Picture 10" descr="包装箱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68" y="1968"/>
              <a:ext cx="723" cy="5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4" name="Picture 11" descr="包装箱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44" y="1728"/>
              <a:ext cx="648" cy="6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5" name="Text Box 12"/>
            <p:cNvSpPr txBox="1"/>
            <p:nvPr/>
          </p:nvSpPr>
          <p:spPr>
            <a:xfrm>
              <a:off x="1843" y="2590"/>
              <a:ext cx="550" cy="2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包装箱</a:t>
              </a:r>
              <a:endParaRPr lang="zh-CN" altLang="en-US" sz="2800" dirty="0">
                <a:latin typeface="Verdana" panose="020B0604030504040204" pitchFamily="34" charset="0"/>
                <a:ea typeface="华文新魏" panose="02010800040101010101" charset="-122"/>
              </a:endParaRPr>
            </a:p>
          </p:txBody>
        </p:sp>
      </p:grpSp>
      <p:grpSp>
        <p:nvGrpSpPr>
          <p:cNvPr id="9" name="Group 16"/>
          <p:cNvGrpSpPr/>
          <p:nvPr/>
        </p:nvGrpSpPr>
        <p:grpSpPr>
          <a:xfrm>
            <a:off x="3636010" y="987425"/>
            <a:ext cx="1752600" cy="1427163"/>
            <a:chOff x="3072" y="1344"/>
            <a:chExt cx="816" cy="899"/>
          </a:xfrm>
        </p:grpSpPr>
        <p:pic>
          <p:nvPicPr>
            <p:cNvPr id="24587" name="Picture 14" descr="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072" y="1344"/>
              <a:ext cx="816" cy="6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8" name="Text Box 15"/>
            <p:cNvSpPr txBox="1"/>
            <p:nvPr/>
          </p:nvSpPr>
          <p:spPr>
            <a:xfrm>
              <a:off x="3340" y="2031"/>
              <a:ext cx="420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包装盒</a:t>
              </a:r>
              <a:endParaRPr lang="zh-CN" altLang="en-US" sz="2800" dirty="0">
                <a:latin typeface="Verdana" panose="020B0604030504040204" pitchFamily="34" charset="0"/>
                <a:ea typeface="华文新魏" panose="02010800040101010101" charset="-122"/>
              </a:endParaRPr>
            </a:p>
          </p:txBody>
        </p:sp>
      </p:grpSp>
      <p:grpSp>
        <p:nvGrpSpPr>
          <p:cNvPr id="12" name="Group 24"/>
          <p:cNvGrpSpPr/>
          <p:nvPr/>
        </p:nvGrpSpPr>
        <p:grpSpPr>
          <a:xfrm>
            <a:off x="5113655" y="2571750"/>
            <a:ext cx="3523615" cy="2150110"/>
            <a:chOff x="3552" y="960"/>
            <a:chExt cx="2208" cy="1590"/>
          </a:xfrm>
        </p:grpSpPr>
        <p:pic>
          <p:nvPicPr>
            <p:cNvPr id="24594" name="Picture 21" descr="包装罐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440" y="960"/>
              <a:ext cx="1320" cy="102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95" name="Picture 22" descr="包装罐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552" y="1872"/>
              <a:ext cx="904" cy="67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96" name="Text Box 23"/>
            <p:cNvSpPr txBox="1"/>
            <p:nvPr/>
          </p:nvSpPr>
          <p:spPr>
            <a:xfrm>
              <a:off x="4657" y="2134"/>
              <a:ext cx="960" cy="2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包装罐</a:t>
              </a:r>
              <a:endParaRPr lang="zh-CN" altLang="en-US" sz="2800" dirty="0">
                <a:latin typeface="Verdana" panose="020B0604030504040204" pitchFamily="34" charset="0"/>
                <a:ea typeface="华文新魏" panose="02010800040101010101" charset="-122"/>
              </a:endParaRPr>
            </a:p>
          </p:txBody>
        </p:sp>
      </p:grpSp>
      <p:sp>
        <p:nvSpPr>
          <p:cNvPr id="5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六、包装</a:t>
            </a: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的分类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114300" y="807085"/>
            <a:ext cx="7717790" cy="0"/>
          </a:xfrm>
          <a:prstGeom prst="line">
            <a:avLst/>
          </a:prstGeom>
          <a:ln w="9525" cap="flat" cmpd="sng" algn="ctr">
            <a:solidFill>
              <a:srgbClr val="0274B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460" y="1059815"/>
            <a:ext cx="55733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2.</a:t>
            </a:r>
            <a:r>
              <a:rPr lang="zh-CN" altLang="en-US" sz="2000" b="1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按</a:t>
            </a:r>
            <a:r>
              <a:rPr lang="zh-CN" altLang="en-US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包装容器结构形式分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）固定式包装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）拆卸折叠式包装</a:t>
            </a:r>
          </a:p>
        </p:txBody>
      </p:sp>
      <p:grpSp>
        <p:nvGrpSpPr>
          <p:cNvPr id="4" name="Group 8"/>
          <p:cNvGrpSpPr/>
          <p:nvPr/>
        </p:nvGrpSpPr>
        <p:grpSpPr>
          <a:xfrm>
            <a:off x="467360" y="2787929"/>
            <a:ext cx="5658814" cy="1819091"/>
            <a:chOff x="336" y="955"/>
            <a:chExt cx="3800" cy="1337"/>
          </a:xfrm>
        </p:grpSpPr>
        <p:pic>
          <p:nvPicPr>
            <p:cNvPr id="25604" name="Picture 4" descr="拆卸包装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6" y="1008"/>
              <a:ext cx="1200" cy="8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5" name="Picture 5" descr="折叠箱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36" y="990"/>
              <a:ext cx="1232" cy="92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6" name="Picture 6" descr="折叠箱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06" y="955"/>
              <a:ext cx="1430" cy="9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0423" name="Rectangle 7"/>
            <p:cNvSpPr>
              <a:spLocks noChangeArrowheads="1"/>
            </p:cNvSpPr>
            <p:nvPr/>
          </p:nvSpPr>
          <p:spPr bwMode="auto">
            <a:xfrm>
              <a:off x="1787" y="2021"/>
              <a:ext cx="1462" cy="27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拆卸折叠式包装</a:t>
              </a:r>
            </a:p>
          </p:txBody>
        </p:sp>
      </p:grpSp>
      <p:pic>
        <p:nvPicPr>
          <p:cNvPr id="102" name="图片 101"/>
          <p:cNvPicPr/>
          <p:nvPr/>
        </p:nvPicPr>
        <p:blipFill>
          <a:blip r:embed="rId6"/>
          <a:stretch>
            <a:fillRect/>
          </a:stretch>
        </p:blipFill>
        <p:spPr>
          <a:xfrm>
            <a:off x="6732270" y="2571750"/>
            <a:ext cx="1490345" cy="1580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6840220" y="4300220"/>
            <a:ext cx="1382395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固定式包装</a:t>
            </a:r>
          </a:p>
        </p:txBody>
      </p:sp>
      <p:sp>
        <p:nvSpPr>
          <p:cNvPr id="7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六、包装的分类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114300" y="807085"/>
            <a:ext cx="7717790" cy="0"/>
          </a:xfrm>
          <a:prstGeom prst="line">
            <a:avLst/>
          </a:prstGeom>
          <a:ln w="9525" cap="flat" cmpd="sng" algn="ctr">
            <a:solidFill>
              <a:srgbClr val="0274B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460" y="1059815"/>
            <a:ext cx="55733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3.</a:t>
            </a:r>
            <a:r>
              <a:rPr lang="zh-CN" altLang="en-US" sz="2000" b="1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按</a:t>
            </a:r>
            <a:r>
              <a:rPr lang="zh-CN" altLang="en-US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包装容器使用次数分为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</a:t>
            </a:r>
            <a:r>
              <a:rPr lang="zh-CN" altLang="en-US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）一次性包装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（</a:t>
            </a:r>
            <a:r>
              <a:rPr lang="en-US" altLang="zh-CN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zh-CN" altLang="en-US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）多次周转包装</a:t>
            </a:r>
          </a:p>
        </p:txBody>
      </p:sp>
      <p:grpSp>
        <p:nvGrpSpPr>
          <p:cNvPr id="3" name="Group 14"/>
          <p:cNvGrpSpPr/>
          <p:nvPr/>
        </p:nvGrpSpPr>
        <p:grpSpPr>
          <a:xfrm>
            <a:off x="755650" y="2931795"/>
            <a:ext cx="3281363" cy="1570038"/>
            <a:chOff x="192" y="3120"/>
            <a:chExt cx="2067" cy="989"/>
          </a:xfrm>
        </p:grpSpPr>
        <p:pic>
          <p:nvPicPr>
            <p:cNvPr id="25609" name="Picture 11" descr="一次性纸杯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4" y="3168"/>
              <a:ext cx="864" cy="6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10" name="Picture 12" descr="一次性包装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2" y="3120"/>
              <a:ext cx="1068" cy="98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0429" name="Rectangle 13"/>
            <p:cNvSpPr>
              <a:spLocks noChangeArrowheads="1"/>
            </p:cNvSpPr>
            <p:nvPr/>
          </p:nvSpPr>
          <p:spPr bwMode="auto">
            <a:xfrm>
              <a:off x="1344" y="3802"/>
              <a:ext cx="915" cy="25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一次性包装</a:t>
              </a:r>
            </a:p>
          </p:txBody>
        </p:sp>
      </p:grpSp>
      <p:grpSp>
        <p:nvGrpSpPr>
          <p:cNvPr id="7" name="Group 16"/>
          <p:cNvGrpSpPr/>
          <p:nvPr/>
        </p:nvGrpSpPr>
        <p:grpSpPr>
          <a:xfrm>
            <a:off x="4862195" y="2444750"/>
            <a:ext cx="2798763" cy="2057400"/>
            <a:chOff x="3264" y="3024"/>
            <a:chExt cx="1763" cy="1296"/>
          </a:xfrm>
        </p:grpSpPr>
        <p:pic>
          <p:nvPicPr>
            <p:cNvPr id="25613" name="Picture 9" descr="周转包装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64" y="3024"/>
              <a:ext cx="900" cy="9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14" name="Picture 10" descr="周转包装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32" y="3713"/>
              <a:ext cx="768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0431" name="Rectangle 15"/>
            <p:cNvSpPr>
              <a:spLocks noChangeArrowheads="1"/>
            </p:cNvSpPr>
            <p:nvPr/>
          </p:nvSpPr>
          <p:spPr bwMode="auto">
            <a:xfrm>
              <a:off x="4272" y="3226"/>
              <a:ext cx="755" cy="25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周转包装</a:t>
              </a:r>
            </a:p>
          </p:txBody>
        </p:sp>
      </p:grpSp>
      <p:sp>
        <p:nvSpPr>
          <p:cNvPr id="5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六、包装的分类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七 、包装</a:t>
            </a: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保护技术</a:t>
            </a:r>
          </a:p>
        </p:txBody>
      </p:sp>
      <p:sp>
        <p:nvSpPr>
          <p:cNvPr id="36" name="矩形 35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72260" y="1563370"/>
            <a:ext cx="640905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为防霉防腐和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保险采用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的特种包装的技术包括（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充气包装</a:t>
            </a:r>
          </a:p>
          <a:p>
            <a:pPr fontAlgn="auto"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脱氧包装</a:t>
            </a:r>
          </a:p>
          <a:p>
            <a:pPr fontAlgn="auto"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真空包装</a:t>
            </a:r>
          </a:p>
          <a:p>
            <a:pPr fontAlgn="auto"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收缩包装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251460" y="1059815"/>
            <a:ext cx="55733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000" b="1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思考题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57"/>
          <p:cNvSpPr txBox="1">
            <a:spLocks noChangeArrowheads="1"/>
          </p:cNvSpPr>
          <p:nvPr/>
        </p:nvSpPr>
        <p:spPr bwMode="auto">
          <a:xfrm>
            <a:off x="433784" y="41875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七、包装</a:t>
            </a: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保护</a:t>
            </a:r>
            <a:r>
              <a:rPr lang="zh-CN" altLang="en-US" b="1" dirty="0" smtClean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技术</a:t>
            </a:r>
            <a:r>
              <a:rPr lang="en-US" altLang="zh-CN" b="1" dirty="0" smtClean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(5.4-16)</a:t>
            </a:r>
            <a:r>
              <a:rPr lang="zh-CN" altLang="en-US" b="1" dirty="0" smtClean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b="1" dirty="0">
              <a:solidFill>
                <a:srgbClr val="0474B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243548" y="2571704"/>
            <a:ext cx="1778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buClrTx/>
              <a:buSzTx/>
              <a:buFontTx/>
            </a:pP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防潮包装技术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248363" y="4011745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buClrTx/>
              <a:buSzTx/>
              <a:buFontTx/>
            </a:pP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防锈包装</a:t>
            </a:r>
          </a:p>
        </p:txBody>
      </p:sp>
      <p:sp>
        <p:nvSpPr>
          <p:cNvPr id="7" name="TextBox 4"/>
          <p:cNvSpPr txBox="1"/>
          <p:nvPr/>
        </p:nvSpPr>
        <p:spPr>
          <a:xfrm>
            <a:off x="5737794" y="3539209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buClrTx/>
              <a:buSzTx/>
              <a:buFontTx/>
            </a:pP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防霉包装</a:t>
            </a:r>
          </a:p>
        </p:txBody>
      </p:sp>
      <p:sp>
        <p:nvSpPr>
          <p:cNvPr id="9" name="椭圆 34"/>
          <p:cNvSpPr/>
          <p:nvPr/>
        </p:nvSpPr>
        <p:spPr>
          <a:xfrm rot="16200000">
            <a:off x="3721110" y="2189988"/>
            <a:ext cx="916299" cy="117841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34"/>
          <p:cNvSpPr/>
          <p:nvPr/>
        </p:nvSpPr>
        <p:spPr>
          <a:xfrm rot="5400000">
            <a:off x="4583471" y="3278874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3181254" y="3255167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TextBox 13"/>
          <p:cNvSpPr txBox="1"/>
          <p:nvPr/>
        </p:nvSpPr>
        <p:spPr>
          <a:xfrm>
            <a:off x="5736609" y="3864585"/>
            <a:ext cx="1776730" cy="607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0" indent="-171450" algn="l">
              <a:lnSpc>
                <a:spcPct val="100000"/>
              </a:lnSpc>
              <a:spcBef>
                <a:spcPct val="10000"/>
              </a:spcBef>
              <a:buClrTx/>
              <a:buSzTx/>
              <a:buFont typeface="Wingdings" panose="05000000000000000000" charset="0"/>
              <a:buChar char=""/>
              <a:defRPr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满足产品的运销</a:t>
            </a:r>
          </a:p>
          <a:p>
            <a:pPr marL="171450" lvl="0" indent="-171450" algn="l">
              <a:lnSpc>
                <a:spcPct val="100000"/>
              </a:lnSpc>
              <a:spcBef>
                <a:spcPct val="10000"/>
              </a:spcBef>
              <a:buClrTx/>
              <a:buSzTx/>
              <a:buFont typeface="Wingdings" panose="05000000000000000000" charset="0"/>
              <a:buChar char=""/>
              <a:defRPr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减少费用</a:t>
            </a:r>
          </a:p>
        </p:txBody>
      </p:sp>
      <p:sp>
        <p:nvSpPr>
          <p:cNvPr id="19" name="TextBox 14"/>
          <p:cNvSpPr txBox="1"/>
          <p:nvPr/>
        </p:nvSpPr>
        <p:spPr>
          <a:xfrm>
            <a:off x="-227950" y="2776429"/>
            <a:ext cx="37198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r">
              <a:buFont typeface="Wingdings" panose="05000000000000000000" charset="0"/>
              <a:buChar char=""/>
              <a:defRPr/>
            </a:pPr>
            <a:r>
              <a:rPr 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隔绝空气和水分</a:t>
            </a:r>
          </a:p>
          <a:p>
            <a:pPr marL="285750" indent="-285750" algn="r">
              <a:buFont typeface="Wingdings" panose="05000000000000000000" charset="0"/>
              <a:buChar char=""/>
              <a:defRPr/>
            </a:pPr>
            <a:r>
              <a:rPr 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既要防止不足包装又要防止过度包装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1859280" y="3651885"/>
            <a:ext cx="1327150" cy="1149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spcBef>
                <a:spcPct val="10000"/>
              </a:spcBef>
              <a:buClrTx/>
              <a:buSzTx/>
              <a:buFont typeface="Wingdings" panose="05000000000000000000" charset="0"/>
              <a:buChar char=""/>
              <a:defRPr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清洗</a:t>
            </a:r>
          </a:p>
          <a:p>
            <a:pPr marL="171450" indent="-171450" algn="l">
              <a:spcBef>
                <a:spcPct val="10000"/>
              </a:spcBef>
              <a:buClrTx/>
              <a:buSzTx/>
              <a:buFont typeface="Wingdings" panose="05000000000000000000" charset="0"/>
              <a:buChar char=""/>
              <a:defRPr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干燥</a:t>
            </a:r>
          </a:p>
          <a:p>
            <a:pPr marL="171450" indent="-171450" algn="l">
              <a:spcBef>
                <a:spcPct val="10000"/>
              </a:spcBef>
              <a:buClrTx/>
              <a:buSzTx/>
              <a:buFont typeface="Wingdings" panose="05000000000000000000" charset="0"/>
              <a:buChar char=""/>
              <a:defRPr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防锈</a:t>
            </a:r>
          </a:p>
          <a:p>
            <a:pPr marL="171450" indent="-171450" algn="l">
              <a:spcBef>
                <a:spcPct val="10000"/>
              </a:spcBef>
              <a:buClrTx/>
              <a:buSzTx/>
              <a:buFont typeface="Wingdings" panose="05000000000000000000" charset="0"/>
              <a:buChar char=""/>
              <a:defRPr/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包装</a:t>
            </a:r>
          </a:p>
        </p:txBody>
      </p:sp>
      <p:sp>
        <p:nvSpPr>
          <p:cNvPr id="22" name="TextBox 17"/>
          <p:cNvSpPr txBox="1"/>
          <p:nvPr/>
        </p:nvSpPr>
        <p:spPr>
          <a:xfrm>
            <a:off x="443791" y="134765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运输包装技术</a:t>
            </a:r>
          </a:p>
        </p:txBody>
      </p:sp>
      <p:sp>
        <p:nvSpPr>
          <p:cNvPr id="23" name="TextBox 18"/>
          <p:cNvSpPr txBox="1"/>
          <p:nvPr/>
        </p:nvSpPr>
        <p:spPr>
          <a:xfrm>
            <a:off x="6508389" y="1274842"/>
            <a:ext cx="1778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buClrTx/>
              <a:buSzTx/>
              <a:buFontTx/>
            </a:pPr>
            <a:r>
              <a:rPr lang="en-US" altLang="zh-CN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防震包装技术</a:t>
            </a:r>
          </a:p>
        </p:txBody>
      </p:sp>
      <p:sp>
        <p:nvSpPr>
          <p:cNvPr id="24" name="椭圆 34"/>
          <p:cNvSpPr/>
          <p:nvPr/>
        </p:nvSpPr>
        <p:spPr>
          <a:xfrm rot="5400000">
            <a:off x="4631039" y="1434127"/>
            <a:ext cx="916298" cy="1178413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1A3F6C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rot="16200000">
            <a:off x="3197072" y="1094825"/>
            <a:ext cx="902720" cy="11728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23"/>
          <p:cNvSpPr txBox="1"/>
          <p:nvPr/>
        </p:nvSpPr>
        <p:spPr>
          <a:xfrm>
            <a:off x="5868302" y="1707654"/>
            <a:ext cx="1776730" cy="1247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0" indent="-171450" algn="l">
              <a:lnSpc>
                <a:spcPct val="150000"/>
              </a:lnSpc>
              <a:spcBef>
                <a:spcPct val="10000"/>
              </a:spcBef>
              <a:buFont typeface="Wingdings" panose="05000000000000000000" charset="0"/>
              <a:buChar char=""/>
              <a:defRPr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全面缓冲包装</a:t>
            </a:r>
          </a:p>
          <a:p>
            <a:pPr marL="171450" lvl="0" indent="-171450" algn="l">
              <a:lnSpc>
                <a:spcPct val="150000"/>
              </a:lnSpc>
              <a:spcBef>
                <a:spcPct val="10000"/>
              </a:spcBef>
              <a:buFont typeface="Wingdings" panose="05000000000000000000" charset="0"/>
              <a:buChar char=""/>
              <a:defRPr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部分缓冲包装</a:t>
            </a:r>
          </a:p>
          <a:p>
            <a:pPr marL="171450" lvl="0" indent="-171450" algn="l">
              <a:lnSpc>
                <a:spcPct val="150000"/>
              </a:lnSpc>
              <a:spcBef>
                <a:spcPct val="10000"/>
              </a:spcBef>
              <a:buFont typeface="Wingdings" panose="05000000000000000000" charset="0"/>
              <a:buChar char=""/>
              <a:defRPr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悬浮式缓冲包装</a:t>
            </a:r>
            <a:endParaRPr lang="zh-CN" altLang="en-US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323969" y="1635347"/>
            <a:ext cx="2386330" cy="6076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0" indent="-171450" algn="l">
              <a:lnSpc>
                <a:spcPct val="100000"/>
              </a:lnSpc>
              <a:spcBef>
                <a:spcPct val="10000"/>
              </a:spcBef>
              <a:buFont typeface="Wingdings" panose="05000000000000000000" charset="0"/>
              <a:buChar char=""/>
              <a:defRPr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一根据产品的不同形态</a:t>
            </a:r>
          </a:p>
          <a:p>
            <a:pPr marL="171450" lvl="0" indent="-171450" algn="l">
              <a:lnSpc>
                <a:spcPct val="100000"/>
              </a:lnSpc>
              <a:spcBef>
                <a:spcPct val="10000"/>
              </a:spcBef>
              <a:buFont typeface="Wingdings" panose="05000000000000000000" charset="0"/>
              <a:buChar char=""/>
              <a:defRPr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二针对产品的不同特性</a:t>
            </a:r>
          </a:p>
        </p:txBody>
      </p:sp>
      <p:sp>
        <p:nvSpPr>
          <p:cNvPr id="30" name="KSO_Shape"/>
          <p:cNvSpPr/>
          <p:nvPr/>
        </p:nvSpPr>
        <p:spPr bwMode="auto">
          <a:xfrm>
            <a:off x="3517576" y="1461832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KSO_Shape"/>
          <p:cNvSpPr/>
          <p:nvPr/>
        </p:nvSpPr>
        <p:spPr bwMode="auto">
          <a:xfrm>
            <a:off x="4077369" y="2512280"/>
            <a:ext cx="520754" cy="521623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KSO_Shape"/>
          <p:cNvSpPr/>
          <p:nvPr/>
        </p:nvSpPr>
        <p:spPr bwMode="auto">
          <a:xfrm>
            <a:off x="3512505" y="3621671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KSO_Shape"/>
          <p:cNvSpPr/>
          <p:nvPr/>
        </p:nvSpPr>
        <p:spPr bwMode="auto">
          <a:xfrm>
            <a:off x="4640391" y="1860541"/>
            <a:ext cx="597147" cy="41004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KSO_Shape"/>
          <p:cNvSpPr/>
          <p:nvPr/>
        </p:nvSpPr>
        <p:spPr>
          <a:xfrm>
            <a:off x="4667772" y="3629914"/>
            <a:ext cx="480292" cy="480292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114300" y="807085"/>
            <a:ext cx="7717790" cy="0"/>
          </a:xfrm>
          <a:prstGeom prst="line">
            <a:avLst/>
          </a:prstGeom>
          <a:ln w="9525" cap="flat" cmpd="sng" algn="ctr">
            <a:solidFill>
              <a:srgbClr val="0274B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986155"/>
            <a:ext cx="25019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charset="0"/>
              <a:buChar char="ü"/>
            </a:pP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防潮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包装技术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9750" y="1491615"/>
            <a:ext cx="42183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1600">
                <a:latin typeface="微软雅黑 Light" panose="020B0502040204020203" charset="-122"/>
                <a:ea typeface="微软雅黑 Light" panose="020B0502040204020203" charset="-122"/>
              </a:rPr>
              <a:t>1</a:t>
            </a:r>
            <a:r>
              <a:rPr lang="zh-CN" altLang="en-US" sz="1600">
                <a:latin typeface="微软雅黑 Light" panose="020B0502040204020203" charset="-122"/>
                <a:ea typeface="微软雅黑 Light" panose="020B0502040204020203" charset="-122"/>
              </a:rPr>
              <a:t>）密封包装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1600">
                <a:latin typeface="微软雅黑 Light" panose="020B0502040204020203" charset="-122"/>
                <a:ea typeface="微软雅黑 Light" panose="020B0502040204020203" charset="-122"/>
              </a:rPr>
              <a:t>2</a:t>
            </a:r>
            <a:r>
              <a:rPr lang="zh-CN" altLang="en-US" sz="1600">
                <a:latin typeface="微软雅黑 Light" panose="020B0502040204020203" charset="-122"/>
                <a:ea typeface="微软雅黑 Light" panose="020B0502040204020203" charset="-122"/>
              </a:rPr>
              <a:t>）涂布抗湿材料 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1600">
                <a:latin typeface="微软雅黑 Light" panose="020B0502040204020203" charset="-122"/>
                <a:ea typeface="微软雅黑 Light" panose="020B0502040204020203" charset="-122"/>
              </a:rPr>
              <a:t>3</a:t>
            </a:r>
            <a:r>
              <a:rPr lang="zh-CN" altLang="en-US" sz="1600">
                <a:latin typeface="微软雅黑 Light" panose="020B0502040204020203" charset="-122"/>
                <a:ea typeface="微软雅黑 Light" panose="020B0502040204020203" charset="-122"/>
              </a:rPr>
              <a:t>）包装内装吸收水分的干燥防潮剂</a:t>
            </a:r>
          </a:p>
        </p:txBody>
      </p:sp>
      <p:pic>
        <p:nvPicPr>
          <p:cNvPr id="6" name="图片 5" descr="B_A7`8O624`91${_V87~H2L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405" y="2934970"/>
            <a:ext cx="3456305" cy="1517015"/>
          </a:xfrm>
          <a:prstGeom prst="rect">
            <a:avLst/>
          </a:prstGeom>
        </p:spPr>
      </p:pic>
      <p:pic>
        <p:nvPicPr>
          <p:cNvPr id="48132" name="Picture 6" descr="http://www.chinafoods.cn/cbgif/jiyangbaoxian/jiyangbaoxian_2010101613032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7990" y="2787650"/>
            <a:ext cx="2414905" cy="1811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5723890" y="2418715"/>
            <a:ext cx="8940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400"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密封包装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35785" y="4439920"/>
            <a:ext cx="5384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400"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涂布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179185" y="4443730"/>
            <a:ext cx="10718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干燥防潮剂</a:t>
            </a:r>
          </a:p>
        </p:txBody>
      </p:sp>
      <p:pic>
        <p:nvPicPr>
          <p:cNvPr id="15" name="图片 14" descr="%`BWBX924Z]CD5@NT}~V(MT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335" y="987425"/>
            <a:ext cx="1753235" cy="1423035"/>
          </a:xfrm>
          <a:prstGeom prst="rect">
            <a:avLst/>
          </a:prstGeom>
        </p:spPr>
      </p:pic>
      <p:sp>
        <p:nvSpPr>
          <p:cNvPr id="3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七、包装保护技术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1460" y="915670"/>
            <a:ext cx="8385175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物流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管理的目标</a:t>
            </a:r>
            <a:r>
              <a:rPr lang="en-US" altLang="zh-CN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  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6550" y="1422400"/>
            <a:ext cx="617855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具体而言，物流管理系统就是将运输、储存、包装、装卸搬运、流通加工、配送、物流信息等功能结合起来，以实现服务目标、节约目标、快速及时目标、规模恰当化目标和库存调节目标的综合体。</a:t>
            </a: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服务目标（</a:t>
            </a:r>
            <a:r>
              <a:rPr lang="en-US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）、节约目标（</a:t>
            </a:r>
            <a:r>
              <a:rPr lang="en-US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save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）、快速及时目标（</a:t>
            </a:r>
            <a:r>
              <a:rPr lang="en-US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speed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）、规模恰当化目标（</a:t>
            </a:r>
            <a:r>
              <a:rPr lang="en-US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scale optimization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）、库存调节目标（</a:t>
            </a:r>
            <a:r>
              <a:rPr lang="en-US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stock control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020560" y="2538095"/>
            <a:ext cx="9194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5S</a:t>
            </a:r>
          </a:p>
        </p:txBody>
      </p:sp>
    </p:spTree>
    <p:extLst>
      <p:ext uri="{BB962C8B-B14F-4D97-AF65-F5344CB8AC3E}">
        <p14:creationId xmlns:p14="http://schemas.microsoft.com/office/powerpoint/2010/main" val="80230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114300" y="807085"/>
            <a:ext cx="7717790" cy="0"/>
          </a:xfrm>
          <a:prstGeom prst="line">
            <a:avLst/>
          </a:prstGeom>
          <a:ln w="9525" cap="flat" cmpd="sng" algn="ctr">
            <a:solidFill>
              <a:srgbClr val="0274B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986155"/>
            <a:ext cx="25019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charset="0"/>
              <a:buChar char="ü"/>
            </a:pP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绣包装技术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1460" y="1347470"/>
            <a:ext cx="421830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微软雅黑 Light" panose="020B0502040204020203" charset="-122"/>
                <a:ea typeface="微软雅黑 Light" panose="020B0502040204020203" charset="-122"/>
              </a:rPr>
              <a:t>防锈包装是指为了防止潮气、有害气体或杂质侵入包装件导致被包装物锈蚀的包装技术</a:t>
            </a:r>
          </a:p>
          <a:p>
            <a:pPr>
              <a:lnSpc>
                <a:spcPct val="150000"/>
              </a:lnSpc>
            </a:pPr>
            <a:endParaRPr lang="zh-CN" altLang="en-US" sz="1600">
              <a:latin typeface="微软雅黑 Light" panose="020B0502040204020203" charset="-122"/>
              <a:ea typeface="微软雅黑 Light" panose="020B0502040204020203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 Light" panose="020B0502040204020203" charset="-122"/>
                <a:ea typeface="微软雅黑 Light" panose="020B0502040204020203" charset="-122"/>
              </a:rPr>
              <a:t>防锈包装的首选技术是使用</a:t>
            </a:r>
            <a:r>
              <a:rPr lang="zh-CN" altLang="en-US" sz="160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</a:rPr>
              <a:t>防锈剂</a:t>
            </a:r>
            <a:r>
              <a:rPr lang="zh-CN" altLang="en-US" sz="1600">
                <a:latin typeface="微软雅黑 Light" panose="020B0502040204020203" charset="-122"/>
                <a:ea typeface="微软雅黑 Light" panose="020B0502040204020203" charset="-122"/>
              </a:rPr>
              <a:t>，防锈剂有防锈油和气化性防锈剂两类。各种防锈油是在矿物油中加入防锈漆加剂后制成的。气化性防锈剂是一种常温下就能挥发的物质，挥发出的气体附着在金属表面，从而防止生锈。 </a:t>
            </a:r>
          </a:p>
        </p:txBody>
      </p:sp>
      <p:pic>
        <p:nvPicPr>
          <p:cNvPr id="2" name="图片 1" descr="GGURR2{6$8A$K)H${8(D(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755" y="1995805"/>
            <a:ext cx="2103755" cy="1424305"/>
          </a:xfrm>
          <a:prstGeom prst="rect">
            <a:avLst/>
          </a:prstGeom>
        </p:spPr>
      </p:pic>
      <p:pic>
        <p:nvPicPr>
          <p:cNvPr id="3" name="图片 2" descr="ZKIB%PZ(S_S@UF~TR`A]{)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025" y="1707515"/>
            <a:ext cx="1680845" cy="20040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220335" y="3580130"/>
            <a:ext cx="7162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400"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防锈袋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36460" y="3796030"/>
            <a:ext cx="7162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400"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防锈剂</a:t>
            </a:r>
          </a:p>
        </p:txBody>
      </p:sp>
      <p:sp>
        <p:nvSpPr>
          <p:cNvPr id="6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七、包装保护技术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>
          <a:xfrm>
            <a:off x="114300" y="807085"/>
            <a:ext cx="7717790" cy="0"/>
          </a:xfrm>
          <a:prstGeom prst="line">
            <a:avLst/>
          </a:prstGeom>
          <a:ln w="9525" cap="flat" cmpd="sng" algn="ctr">
            <a:solidFill>
              <a:srgbClr val="0274B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986155"/>
            <a:ext cx="25019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charset="0"/>
              <a:buChar char="ü"/>
            </a:pP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防震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包装技术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1460" y="1347470"/>
            <a:ext cx="418084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 Light" panose="020B0502040204020203" charset="-122"/>
                <a:ea typeface="微软雅黑 Light" panose="020B0502040204020203" charset="-122"/>
              </a:rPr>
              <a:t>防震包装又称缓冲包装，其作用是防止物品在运输、装卸搬运等物流过程中收到震动、冲击等而造成物品发生变形或机械性损伤。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 Light" panose="020B0502040204020203" charset="-122"/>
                <a:ea typeface="微软雅黑 Light" panose="020B0502040204020203" charset="-122"/>
              </a:rPr>
              <a:t>主要有三种形式：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>
                <a:latin typeface="微软雅黑 Light" panose="020B0502040204020203" charset="-122"/>
                <a:ea typeface="微软雅黑 Light" panose="020B0502040204020203" charset="-122"/>
              </a:rPr>
              <a:t>1</a:t>
            </a:r>
            <a:r>
              <a:rPr lang="zh-CN" altLang="en-US">
                <a:latin typeface="微软雅黑 Light" panose="020B0502040204020203" charset="-122"/>
                <a:ea typeface="微软雅黑 Light" panose="020B0502040204020203" charset="-122"/>
              </a:rPr>
              <a:t>）全面防震包装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>
                <a:latin typeface="微软雅黑 Light" panose="020B0502040204020203" charset="-122"/>
                <a:ea typeface="微软雅黑 Light" panose="020B0502040204020203" charset="-122"/>
              </a:rPr>
              <a:t>2</a:t>
            </a:r>
            <a:r>
              <a:rPr lang="zh-CN" altLang="en-US">
                <a:latin typeface="微软雅黑 Light" panose="020B0502040204020203" charset="-122"/>
                <a:ea typeface="微软雅黑 Light" panose="020B0502040204020203" charset="-122"/>
              </a:rPr>
              <a:t>）部分防震包装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>
                <a:latin typeface="微软雅黑 Light" panose="020B0502040204020203" charset="-122"/>
                <a:ea typeface="微软雅黑 Light" panose="020B0502040204020203" charset="-122"/>
              </a:rPr>
              <a:t>3</a:t>
            </a:r>
            <a:r>
              <a:rPr lang="zh-CN" altLang="en-US">
                <a:latin typeface="微软雅黑 Light" panose="020B0502040204020203" charset="-122"/>
                <a:ea typeface="微软雅黑 Light" panose="020B0502040204020203" charset="-122"/>
              </a:rPr>
              <a:t>）悬浮式防震包</a:t>
            </a:r>
          </a:p>
        </p:txBody>
      </p:sp>
      <p:pic>
        <p:nvPicPr>
          <p:cNvPr id="45058" name="Picture 2" descr="http://image1.nowec.com/2011/7/14/jsbzcl/2/23-1214636-39840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75250" y="915670"/>
            <a:ext cx="1949450" cy="1462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4" descr="http://pic.5jjdw.com/news/20111204/634585682390468750.jpg"/>
          <p:cNvPicPr>
            <a:picLocks noChangeAspect="1" noChangeArrowheads="1"/>
          </p:cNvPicPr>
          <p:nvPr/>
        </p:nvPicPr>
        <p:blipFill>
          <a:blip r:embed="rId4"/>
          <a:srcRect b="30941"/>
          <a:stretch>
            <a:fillRect/>
          </a:stretch>
        </p:blipFill>
        <p:spPr bwMode="auto">
          <a:xfrm>
            <a:off x="3780155" y="2860040"/>
            <a:ext cx="2053590" cy="147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5"/>
          <p:cNvPicPr>
            <a:picLocks noChangeAspect="1" noChangeArrowheads="1"/>
          </p:cNvPicPr>
          <p:nvPr/>
        </p:nvPicPr>
        <p:blipFill>
          <a:blip r:embed="rId5"/>
          <a:srcRect b="12135"/>
          <a:stretch>
            <a:fillRect/>
          </a:stretch>
        </p:blipFill>
        <p:spPr bwMode="auto">
          <a:xfrm>
            <a:off x="6372225" y="2571750"/>
            <a:ext cx="1514475" cy="189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5436235" y="2355850"/>
            <a:ext cx="12496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400"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全面防震包装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51910" y="4332605"/>
            <a:ext cx="12496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400"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部分防震包装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504305" y="4443730"/>
            <a:ext cx="14274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400">
                <a:latin typeface="微软雅黑 Light" panose="020B0502040204020203" charset="-122"/>
                <a:ea typeface="微软雅黑 Light" panose="020B0502040204020203" charset="-122"/>
                <a:sym typeface="+mn-ea"/>
              </a:rPr>
              <a:t>悬浮式防震包装</a:t>
            </a:r>
          </a:p>
        </p:txBody>
      </p:sp>
      <p:sp>
        <p:nvSpPr>
          <p:cNvPr id="2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七、包装保护技术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986155"/>
            <a:ext cx="3943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charset="0"/>
              <a:buChar char="ü"/>
            </a:pPr>
            <a:r>
              <a:rPr lang="en-US" altLang="zh-CN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防霉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包装技术</a:t>
            </a: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真空包装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9750" y="1491615"/>
            <a:ext cx="381952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160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1600">
                <a:latin typeface="微软雅黑 Light" panose="020B0502040204020203" charset="-122"/>
                <a:ea typeface="微软雅黑 Light" panose="020B0502040204020203" charset="-122"/>
              </a:rPr>
              <a:t>1</a:t>
            </a:r>
            <a:r>
              <a:rPr lang="zh-CN" sz="1600">
                <a:latin typeface="微软雅黑 Light" panose="020B0502040204020203" charset="-122"/>
                <a:ea typeface="微软雅黑 Light" panose="020B0502040204020203" charset="-122"/>
              </a:rPr>
              <a:t>）</a:t>
            </a:r>
            <a:r>
              <a:rPr sz="1600">
                <a:latin typeface="微软雅黑 Light" panose="020B0502040204020203" charset="-122"/>
                <a:ea typeface="微软雅黑 Light" panose="020B0502040204020203" charset="-122"/>
              </a:rPr>
              <a:t>真空包装技术是在容器封口之前抽成真空，使密封后的容器内基本没有空气的一种包装技术方法。 </a:t>
            </a:r>
          </a:p>
          <a:p>
            <a:pPr>
              <a:lnSpc>
                <a:spcPct val="150000"/>
              </a:lnSpc>
            </a:pPr>
            <a:r>
              <a:rPr lang="zh-CN" sz="1600"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sz="1600">
                <a:latin typeface="微软雅黑 Light" panose="020B0502040204020203" charset="-122"/>
                <a:ea typeface="微软雅黑 Light" panose="020B0502040204020203" charset="-122"/>
              </a:rPr>
              <a:t>2</a:t>
            </a:r>
            <a:r>
              <a:rPr lang="zh-CN" sz="1600">
                <a:latin typeface="微软雅黑 Light" panose="020B0502040204020203" charset="-122"/>
                <a:ea typeface="微软雅黑 Light" panose="020B0502040204020203" charset="-122"/>
              </a:rPr>
              <a:t>）</a:t>
            </a:r>
            <a:r>
              <a:rPr sz="1600">
                <a:latin typeface="微软雅黑 Light" panose="020B0502040204020203" charset="-122"/>
                <a:ea typeface="微软雅黑 Light" panose="020B0502040204020203" charset="-122"/>
              </a:rPr>
              <a:t>充气包装技术也是所谓气体置换包装是采用不活泼气体（氮气、二氧化碳气体等）置换包装容器中空气的一种包装技术。 </a:t>
            </a:r>
          </a:p>
        </p:txBody>
      </p:sp>
      <p:pic>
        <p:nvPicPr>
          <p:cNvPr id="7" name="图片 6" descr="V0BC8FB6_VZPH$ZXCUY{9P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290" y="915670"/>
            <a:ext cx="3131820" cy="1608455"/>
          </a:xfrm>
          <a:prstGeom prst="rect">
            <a:avLst/>
          </a:prstGeom>
        </p:spPr>
      </p:pic>
      <p:pic>
        <p:nvPicPr>
          <p:cNvPr id="2" name="图片 1" descr="I]@SLBY}GZVCI]8V%4@$@@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4640" y="2571750"/>
            <a:ext cx="2103120" cy="2073275"/>
          </a:xfrm>
          <a:prstGeom prst="rect">
            <a:avLst/>
          </a:prstGeom>
        </p:spPr>
      </p:pic>
      <p:sp>
        <p:nvSpPr>
          <p:cNvPr id="3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七、包装保护技术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50" y="1059180"/>
            <a:ext cx="815467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合理设置包装方式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考虑装卸。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需要</a:t>
            </a:r>
            <a:r>
              <a: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手工装卸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的，其包装及内容的重量设定为工人体重的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40%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，包装外形也要适应手工操作。</a:t>
            </a:r>
            <a:r>
              <a: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国际物流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需考虑不同地区物流载体的装卸交接，各种商品按统一规格包装，这些规格尺寸的单元基础叫标准模数，国际上的标准模数为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600mm*400mm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考虑保管。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高层堆放的保管方式要求包装有较高的强度，以免压坏。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考虑运输。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长距离且多次中转运输的物品要采用严密厚实的包装；短距离汽车运输的物品，采用轻便、防震包装。</a:t>
            </a:r>
          </a:p>
        </p:txBody>
      </p:sp>
      <p:sp>
        <p:nvSpPr>
          <p:cNvPr id="6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八、包装合</a:t>
            </a: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理化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460" y="1376045"/>
            <a:ext cx="815467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合理选用包装材料与技术</a:t>
            </a:r>
          </a:p>
          <a:p>
            <a:pPr>
              <a:lnSpc>
                <a:spcPct val="150000"/>
              </a:lnSpc>
            </a:pPr>
            <a:r>
              <a:rPr 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装材料与技术涉及包装成本与包装效应，这是一个效益背反的问题。包装要避免包装不足或包装过剩。包装不足，指包装材料强度低、技术简易，如层次少、包扎与装订力度较小，这样成本虽低，但包装效果较差；反之包装过剩，效果虽强，但成本较高。为了降低包装成本，在不影响包装作用发挥的前提下，包装要尽量做到轻型化和简单化。</a:t>
            </a:r>
          </a:p>
        </p:txBody>
      </p:sp>
      <p:sp>
        <p:nvSpPr>
          <p:cNvPr id="4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八、包装合理化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2964" y="1032050"/>
            <a:ext cx="8575040" cy="38779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方便物流的回收利用，实现物流资源再循环</a:t>
            </a:r>
          </a:p>
          <a:p>
            <a:pPr>
              <a:lnSpc>
                <a:spcPct val="150000"/>
              </a:lnSpc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在物流的回收利用方面主要有以下措施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1.采用通用包装外形</a:t>
            </a:r>
          </a:p>
          <a:p>
            <a:pPr>
              <a:lnSpc>
                <a:spcPct val="150000"/>
              </a:lnSpc>
            </a:pPr>
            <a:r>
              <a:rPr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如按上述标准模数尺寸制造通用包装箱，无论在什么地方卸货后，都可以转用于其他包装</a:t>
            </a:r>
            <a:r>
              <a:rPr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2.梯级利用</a:t>
            </a:r>
          </a:p>
          <a:p>
            <a:pPr>
              <a:lnSpc>
                <a:spcPct val="150000"/>
              </a:lnSpc>
            </a:pPr>
            <a:r>
              <a:rPr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包装物在一次使用后进行简单处理可转做他用，如大纸板箱可改制成小纸板箱等</a:t>
            </a:r>
            <a:r>
              <a:rPr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3.多用途、多功能的外形设计</a:t>
            </a:r>
          </a:p>
          <a:p>
            <a:pPr>
              <a:lnSpc>
                <a:spcPct val="150000"/>
              </a:lnSpc>
            </a:pPr>
            <a:r>
              <a:rPr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如盛装饮料的包装物，腾空后可转做杯子等</a:t>
            </a:r>
            <a:r>
              <a:rPr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包装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功能的学习中，融入环保理念，介绍绿色包装的重要性和实施方法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。思考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如何在物流作业中减少包装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废弃物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，环保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意识和社会责任感。</a:t>
            </a:r>
            <a:endParaRPr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八、包装合理化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总结</a:t>
              </a:r>
              <a:endParaRPr lang="zh-CN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750" y="1131570"/>
            <a:ext cx="4963795" cy="1393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、什么是包装、包装功能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、包装的分类（个包装内包装外包装）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、包装材料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4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、包装技术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525" y="2283460"/>
            <a:ext cx="2692400" cy="237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练习题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7405" y="1635125"/>
            <a:ext cx="4963795" cy="1384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、包装有何功能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、包装材料的优缺点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、如何实现包装合理化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741" y="1200151"/>
            <a:ext cx="3568445" cy="33592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6800851" y="1328735"/>
            <a:ext cx="2099786" cy="2486025"/>
          </a:xfrm>
          <a:custGeom>
            <a:avLst/>
            <a:gdLst/>
            <a:ahLst/>
            <a:cxnLst/>
            <a:rect l="l" t="t" r="r" b="b"/>
            <a:pathLst>
              <a:path w="2799715" h="3314700">
                <a:moveTo>
                  <a:pt x="13906" y="820051"/>
                </a:moveTo>
                <a:lnTo>
                  <a:pt x="12217" y="0"/>
                </a:lnTo>
                <a:lnTo>
                  <a:pt x="2799588" y="0"/>
                </a:lnTo>
                <a:lnTo>
                  <a:pt x="2799588" y="3314700"/>
                </a:lnTo>
                <a:lnTo>
                  <a:pt x="12217" y="3314700"/>
                </a:lnTo>
                <a:lnTo>
                  <a:pt x="0" y="2645765"/>
                </a:lnTo>
              </a:path>
            </a:pathLst>
          </a:custGeom>
          <a:ln w="275843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29050" y="1828801"/>
            <a:ext cx="4133850" cy="1368965"/>
          </a:xfrm>
          <a:prstGeom prst="rect">
            <a:avLst/>
          </a:prstGeom>
        </p:spPr>
        <p:txBody>
          <a:bodyPr vert="horz" wrap="square" lIns="0" tIns="123825" rIns="0" bIns="0" rtlCol="0">
            <a:spAutoFit/>
          </a:bodyPr>
          <a:lstStyle/>
          <a:p>
            <a:pPr algn="ctr" defTabSz="685800">
              <a:spcBef>
                <a:spcPts val="975"/>
              </a:spcBef>
            </a:pPr>
            <a:r>
              <a:rPr lang="zh-CN" altLang="en-US" sz="4500" b="1" dirty="0" smtClean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情境二</a:t>
            </a:r>
            <a:endParaRPr lang="zh-CN" altLang="en-US" sz="4500" b="1" dirty="0">
              <a:solidFill>
                <a:srgbClr val="32859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 marR="40958" algn="ctr" defTabSz="685800">
              <a:spcBef>
                <a:spcPts val="735"/>
              </a:spcBef>
            </a:pPr>
            <a:r>
              <a:rPr lang="zh-CN" altLang="en-US" sz="3000" b="1" dirty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认识物流与物流管理</a:t>
            </a:r>
            <a:endParaRPr sz="3000" b="1" dirty="0">
              <a:solidFill>
                <a:srgbClr val="32859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53849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741" y="1200151"/>
            <a:ext cx="3568445" cy="33592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6588224" y="632434"/>
            <a:ext cx="2099786" cy="4123335"/>
          </a:xfrm>
          <a:custGeom>
            <a:avLst/>
            <a:gdLst/>
            <a:ahLst/>
            <a:cxnLst/>
            <a:rect l="l" t="t" r="r" b="b"/>
            <a:pathLst>
              <a:path w="2799715" h="3314700">
                <a:moveTo>
                  <a:pt x="13906" y="820051"/>
                </a:moveTo>
                <a:lnTo>
                  <a:pt x="12217" y="0"/>
                </a:lnTo>
                <a:lnTo>
                  <a:pt x="2799588" y="0"/>
                </a:lnTo>
                <a:lnTo>
                  <a:pt x="2799588" y="3314700"/>
                </a:lnTo>
                <a:lnTo>
                  <a:pt x="12217" y="3314700"/>
                </a:lnTo>
                <a:lnTo>
                  <a:pt x="0" y="2645765"/>
                </a:lnTo>
              </a:path>
            </a:pathLst>
          </a:custGeom>
          <a:ln w="275843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51920" y="2075021"/>
            <a:ext cx="4487366" cy="1361270"/>
          </a:xfrm>
          <a:prstGeom prst="rect">
            <a:avLst/>
          </a:prstGeom>
        </p:spPr>
        <p:txBody>
          <a:bodyPr vert="horz" wrap="square" lIns="0" tIns="123825" rIns="0" bIns="0" rtlCol="0">
            <a:spAutoFit/>
          </a:bodyPr>
          <a:lstStyle/>
          <a:p>
            <a:pPr algn="ctr" defTabSz="685800">
              <a:spcBef>
                <a:spcPts val="975"/>
              </a:spcBef>
            </a:pPr>
            <a:r>
              <a:rPr lang="zh-CN" altLang="en-US" sz="3600" b="1" dirty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学习</a:t>
            </a:r>
            <a:r>
              <a:rPr lang="zh-CN" altLang="en-US" sz="3600" b="1" dirty="0" smtClean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情境二：</a:t>
            </a:r>
            <a:r>
              <a:rPr lang="zh-CN" altLang="en-US" sz="3600" b="1" dirty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物流</a:t>
            </a:r>
            <a:r>
              <a:rPr lang="zh-CN" altLang="en-US" sz="3600" b="1" dirty="0" smtClean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的</a:t>
            </a:r>
            <a:endParaRPr lang="en-US" altLang="zh-CN" sz="3600" b="1" dirty="0" smtClean="0">
              <a:solidFill>
                <a:srgbClr val="32859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 algn="ctr" defTabSz="685800">
              <a:spcBef>
                <a:spcPts val="975"/>
              </a:spcBef>
            </a:pPr>
            <a:r>
              <a:rPr lang="zh-CN" altLang="en-US" sz="3600" b="1" dirty="0" smtClean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功能要素</a:t>
            </a:r>
            <a:endParaRPr lang="zh-CN" altLang="en-US" sz="3600" b="1" dirty="0">
              <a:solidFill>
                <a:srgbClr val="32859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41545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10774" y="952500"/>
            <a:ext cx="1344454" cy="1344454"/>
          </a:xfrm>
          <a:custGeom>
            <a:avLst/>
            <a:gdLst/>
            <a:ahLst/>
            <a:cxnLst/>
            <a:rect l="l" t="t" r="r" b="b"/>
            <a:pathLst>
              <a:path w="1792604" h="1792605">
                <a:moveTo>
                  <a:pt x="892175" y="0"/>
                </a:moveTo>
                <a:lnTo>
                  <a:pt x="0" y="900049"/>
                </a:lnTo>
                <a:lnTo>
                  <a:pt x="899922" y="1792224"/>
                </a:lnTo>
                <a:lnTo>
                  <a:pt x="1792224" y="892301"/>
                </a:lnTo>
                <a:lnTo>
                  <a:pt x="892175" y="0"/>
                </a:lnTo>
                <a:close/>
              </a:path>
            </a:pathLst>
          </a:custGeom>
          <a:solidFill>
            <a:srgbClr val="00A4A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910774" y="952500"/>
            <a:ext cx="1344454" cy="1344454"/>
          </a:xfrm>
          <a:custGeom>
            <a:avLst/>
            <a:gdLst/>
            <a:ahLst/>
            <a:cxnLst/>
            <a:rect l="l" t="t" r="r" b="b"/>
            <a:pathLst>
              <a:path w="1792604" h="1792605">
                <a:moveTo>
                  <a:pt x="892175" y="0"/>
                </a:moveTo>
                <a:lnTo>
                  <a:pt x="1792224" y="892301"/>
                </a:lnTo>
                <a:lnTo>
                  <a:pt x="899922" y="1792224"/>
                </a:lnTo>
                <a:lnTo>
                  <a:pt x="0" y="900049"/>
                </a:lnTo>
                <a:lnTo>
                  <a:pt x="892175" y="0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150374" y="1387044"/>
            <a:ext cx="1104854" cy="3789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zh-CN" altLang="en-US" sz="3600" b="1" baseline="-10416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任务一</a:t>
            </a:r>
            <a:endParaRPr sz="3600" b="1" baseline="-10416" dirty="0"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323594" y="2272283"/>
            <a:ext cx="6411278" cy="1043940"/>
          </a:xfrm>
          <a:custGeom>
            <a:avLst/>
            <a:gdLst/>
            <a:ahLst/>
            <a:cxnLst/>
            <a:rect l="l" t="t" r="r" b="b"/>
            <a:pathLst>
              <a:path w="8548370" h="1391920">
                <a:moveTo>
                  <a:pt x="0" y="1391412"/>
                </a:moveTo>
                <a:lnTo>
                  <a:pt x="8548116" y="1391412"/>
                </a:lnTo>
                <a:lnTo>
                  <a:pt x="8548116" y="0"/>
                </a:lnTo>
                <a:lnTo>
                  <a:pt x="0" y="0"/>
                </a:lnTo>
                <a:lnTo>
                  <a:pt x="0" y="1391412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1323594" y="3314701"/>
            <a:ext cx="2449830" cy="173831"/>
          </a:xfrm>
          <a:custGeom>
            <a:avLst/>
            <a:gdLst/>
            <a:ahLst/>
            <a:cxnLst/>
            <a:rect l="l" t="t" r="r" b="b"/>
            <a:pathLst>
              <a:path w="3266440" h="231775">
                <a:moveTo>
                  <a:pt x="3265931" y="0"/>
                </a:moveTo>
                <a:lnTo>
                  <a:pt x="0" y="0"/>
                </a:lnTo>
                <a:lnTo>
                  <a:pt x="0" y="231648"/>
                </a:lnTo>
                <a:lnTo>
                  <a:pt x="2647822" y="231648"/>
                </a:lnTo>
                <a:lnTo>
                  <a:pt x="3265931" y="0"/>
                </a:lnTo>
                <a:close/>
              </a:path>
            </a:pathLst>
          </a:custGeom>
          <a:solidFill>
            <a:srgbClr val="C8C8C8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33126" y="2450924"/>
            <a:ext cx="5714429" cy="702596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defTabSz="685800">
              <a:spcBef>
                <a:spcPts val="79"/>
              </a:spcBef>
            </a:pPr>
            <a:r>
              <a:rPr lang="zh-CN" altLang="en-US" sz="4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物流包装</a:t>
            </a:r>
            <a:endParaRPr sz="45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356348" y="2928366"/>
            <a:ext cx="827449" cy="9349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26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学习目标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3" name="object 4"/>
          <p:cNvSpPr/>
          <p:nvPr/>
        </p:nvSpPr>
        <p:spPr>
          <a:xfrm>
            <a:off x="326517" y="1131697"/>
            <a:ext cx="467995" cy="433070"/>
          </a:xfrm>
          <a:custGeom>
            <a:avLst/>
            <a:gdLst/>
            <a:ahLst/>
            <a:cxnLst/>
            <a:rect l="l" t="t" r="r" b="b"/>
            <a:pathLst>
              <a:path w="467994" h="433069">
                <a:moveTo>
                  <a:pt x="289559" y="164591"/>
                </a:moveTo>
                <a:lnTo>
                  <a:pt x="179831" y="164591"/>
                </a:lnTo>
                <a:lnTo>
                  <a:pt x="234696" y="0"/>
                </a:lnTo>
                <a:lnTo>
                  <a:pt x="289559" y="164591"/>
                </a:lnTo>
                <a:close/>
              </a:path>
              <a:path w="467994" h="433069">
                <a:moveTo>
                  <a:pt x="89915" y="432815"/>
                </a:moveTo>
                <a:lnTo>
                  <a:pt x="144779" y="266700"/>
                </a:lnTo>
                <a:lnTo>
                  <a:pt x="0" y="164591"/>
                </a:lnTo>
                <a:lnTo>
                  <a:pt x="467867" y="164591"/>
                </a:lnTo>
                <a:lnTo>
                  <a:pt x="324611" y="266700"/>
                </a:lnTo>
                <a:lnTo>
                  <a:pt x="345752" y="330707"/>
                </a:lnTo>
                <a:lnTo>
                  <a:pt x="234696" y="330707"/>
                </a:lnTo>
                <a:lnTo>
                  <a:pt x="89915" y="432815"/>
                </a:lnTo>
                <a:close/>
              </a:path>
              <a:path w="467994" h="433069">
                <a:moveTo>
                  <a:pt x="379475" y="432815"/>
                </a:moveTo>
                <a:lnTo>
                  <a:pt x="234696" y="330707"/>
                </a:lnTo>
                <a:lnTo>
                  <a:pt x="345752" y="330707"/>
                </a:lnTo>
                <a:lnTo>
                  <a:pt x="379475" y="432815"/>
                </a:lnTo>
                <a:close/>
              </a:path>
            </a:pathLst>
          </a:custGeom>
          <a:solidFill>
            <a:srgbClr val="0096DC"/>
          </a:solidFill>
        </p:spPr>
        <p:txBody>
          <a:bodyPr wrap="square" lIns="0" tIns="0" rIns="0" bIns="0" rtlCol="0"/>
          <a:lstStyle/>
          <a:p>
            <a:endParaRPr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58316" y="2503866"/>
            <a:ext cx="467995" cy="431800"/>
          </a:xfrm>
          <a:custGeom>
            <a:avLst/>
            <a:gdLst/>
            <a:ahLst/>
            <a:cxnLst/>
            <a:rect l="l" t="t" r="r" b="b"/>
            <a:pathLst>
              <a:path w="467994" h="431800">
                <a:moveTo>
                  <a:pt x="288036" y="164592"/>
                </a:moveTo>
                <a:lnTo>
                  <a:pt x="178307" y="164592"/>
                </a:lnTo>
                <a:lnTo>
                  <a:pt x="233171" y="0"/>
                </a:lnTo>
                <a:lnTo>
                  <a:pt x="288036" y="164592"/>
                </a:lnTo>
                <a:close/>
              </a:path>
              <a:path w="467994" h="431800">
                <a:moveTo>
                  <a:pt x="88392" y="431292"/>
                </a:moveTo>
                <a:lnTo>
                  <a:pt x="144780" y="266700"/>
                </a:lnTo>
                <a:lnTo>
                  <a:pt x="0" y="164592"/>
                </a:lnTo>
                <a:lnTo>
                  <a:pt x="467868" y="164592"/>
                </a:lnTo>
                <a:lnTo>
                  <a:pt x="323088" y="266700"/>
                </a:lnTo>
                <a:lnTo>
                  <a:pt x="343915" y="329184"/>
                </a:lnTo>
                <a:lnTo>
                  <a:pt x="233171" y="329184"/>
                </a:lnTo>
                <a:lnTo>
                  <a:pt x="88392" y="431292"/>
                </a:lnTo>
                <a:close/>
              </a:path>
              <a:path w="467994" h="431800">
                <a:moveTo>
                  <a:pt x="377951" y="431292"/>
                </a:moveTo>
                <a:lnTo>
                  <a:pt x="233171" y="329184"/>
                </a:lnTo>
                <a:lnTo>
                  <a:pt x="343915" y="329184"/>
                </a:lnTo>
                <a:lnTo>
                  <a:pt x="377951" y="431292"/>
                </a:lnTo>
                <a:close/>
              </a:path>
            </a:pathLst>
          </a:custGeom>
          <a:solidFill>
            <a:srgbClr val="0096DC"/>
          </a:solidFill>
        </p:spPr>
        <p:txBody>
          <a:bodyPr wrap="square" lIns="0" tIns="0" rIns="0" bIns="0" rtlCol="0"/>
          <a:lstStyle/>
          <a:p>
            <a:endParaRPr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6390" y="915035"/>
            <a:ext cx="6026150" cy="21929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814070">
              <a:spcBef>
                <a:spcPts val="3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知识目标：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14070">
              <a:lnSpc>
                <a:spcPts val="27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理解包装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的功能；熟悉包装的种类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；</a:t>
            </a:r>
            <a:endParaRPr lang="en-US" altLang="zh-CN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marL="814070">
              <a:lnSpc>
                <a:spcPts val="27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理解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包装的标准化的概念及作用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；</a:t>
            </a:r>
            <a:endParaRPr lang="en-US" altLang="zh-CN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marL="814070">
              <a:lnSpc>
                <a:spcPts val="27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掌握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包装的合理化及应注意的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问题</a:t>
            </a:r>
            <a:endParaRPr lang="en-US" altLang="zh-CN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marL="814070">
              <a:lnSpc>
                <a:spcPts val="2700"/>
              </a:lnSpc>
            </a:pPr>
            <a:endParaRPr lang="en-US" altLang="zh-CN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marL="814070">
              <a:lnSpc>
                <a:spcPts val="2700"/>
              </a:lnSpc>
            </a:pP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05339" y="2362660"/>
            <a:ext cx="5309128" cy="9387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能力目标：</a:t>
            </a:r>
          </a:p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能够辨析各类包装标志；能辨别不同包装材质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特性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3" name="object 6"/>
          <p:cNvSpPr/>
          <p:nvPr/>
        </p:nvSpPr>
        <p:spPr>
          <a:xfrm>
            <a:off x="311689" y="3527949"/>
            <a:ext cx="467995" cy="431800"/>
          </a:xfrm>
          <a:custGeom>
            <a:avLst/>
            <a:gdLst/>
            <a:ahLst/>
            <a:cxnLst/>
            <a:rect l="l" t="t" r="r" b="b"/>
            <a:pathLst>
              <a:path w="467994" h="431800">
                <a:moveTo>
                  <a:pt x="288036" y="164592"/>
                </a:moveTo>
                <a:lnTo>
                  <a:pt x="178307" y="164592"/>
                </a:lnTo>
                <a:lnTo>
                  <a:pt x="233171" y="0"/>
                </a:lnTo>
                <a:lnTo>
                  <a:pt x="288036" y="164592"/>
                </a:lnTo>
                <a:close/>
              </a:path>
              <a:path w="467994" h="431800">
                <a:moveTo>
                  <a:pt x="88392" y="431292"/>
                </a:moveTo>
                <a:lnTo>
                  <a:pt x="144780" y="266700"/>
                </a:lnTo>
                <a:lnTo>
                  <a:pt x="0" y="164592"/>
                </a:lnTo>
                <a:lnTo>
                  <a:pt x="467868" y="164592"/>
                </a:lnTo>
                <a:lnTo>
                  <a:pt x="323088" y="266700"/>
                </a:lnTo>
                <a:lnTo>
                  <a:pt x="343915" y="329184"/>
                </a:lnTo>
                <a:lnTo>
                  <a:pt x="233171" y="329184"/>
                </a:lnTo>
                <a:lnTo>
                  <a:pt x="88392" y="431292"/>
                </a:lnTo>
                <a:close/>
              </a:path>
              <a:path w="467994" h="431800">
                <a:moveTo>
                  <a:pt x="377951" y="431292"/>
                </a:moveTo>
                <a:lnTo>
                  <a:pt x="233171" y="329184"/>
                </a:lnTo>
                <a:lnTo>
                  <a:pt x="343915" y="329184"/>
                </a:lnTo>
                <a:lnTo>
                  <a:pt x="377951" y="431292"/>
                </a:lnTo>
                <a:close/>
              </a:path>
            </a:pathLst>
          </a:custGeom>
          <a:solidFill>
            <a:srgbClr val="0096DC"/>
          </a:solidFill>
        </p:spPr>
        <p:txBody>
          <a:bodyPr wrap="square" lIns="0" tIns="0" rIns="0" bIns="0" rtlCol="0"/>
          <a:lstStyle/>
          <a:p>
            <a:endParaRPr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6175" y="3362934"/>
            <a:ext cx="7056034" cy="1246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814070">
              <a:lnSpc>
                <a:spcPts val="3600"/>
              </a:lnSpc>
              <a:spcBef>
                <a:spcPts val="3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素质目标：</a:t>
            </a:r>
          </a:p>
          <a:p>
            <a:pPr>
              <a:lnSpc>
                <a:spcPts val="2700"/>
              </a:lnSpc>
              <a:spcBef>
                <a:spcPts val="30"/>
              </a:spcBef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正确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认识物流包装的重要性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，树立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选择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合理</a:t>
            </a:r>
            <a:endParaRPr lang="en-US" altLang="zh-CN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ts val="2700"/>
              </a:lnSpc>
              <a:spcBef>
                <a:spcPts val="30"/>
              </a:spcBef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包装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方式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的意识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29006" y="1442493"/>
            <a:ext cx="23317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</a:p>
          <a:p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包装的分类</a:t>
            </a:r>
          </a:p>
          <a:p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</a:t>
            </a:r>
          </a:p>
          <a:p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包装的技术</a:t>
            </a:r>
          </a:p>
        </p:txBody>
      </p:sp>
    </p:spTree>
    <p:extLst>
      <p:ext uri="{BB962C8B-B14F-4D97-AF65-F5344CB8AC3E}">
        <p14:creationId xmlns:p14="http://schemas.microsoft.com/office/powerpoint/2010/main" val="377243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084" y="1780051"/>
            <a:ext cx="3217168" cy="2452216"/>
          </a:xfrm>
          <a:prstGeom prst="rect">
            <a:avLst/>
          </a:prstGeom>
        </p:spPr>
      </p:pic>
      <p:grpSp>
        <p:nvGrpSpPr>
          <p:cNvPr id="5122" name="组合 55"/>
          <p:cNvGrpSpPr/>
          <p:nvPr/>
        </p:nvGrpSpPr>
        <p:grpSpPr bwMode="auto">
          <a:xfrm>
            <a:off x="92077" y="33924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0474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</a:t>
              </a:r>
              <a:r>
                <a:rPr lang="zh-CN" altLang="en-US" b="1" dirty="0" smtClean="0">
                  <a:solidFill>
                    <a:srgbClr val="0474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一、包装</a:t>
              </a:r>
              <a:r>
                <a:rPr lang="zh-CN" altLang="en-US" b="1" dirty="0">
                  <a:solidFill>
                    <a:srgbClr val="0474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的含义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528" y="989727"/>
            <a:ext cx="538734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包装是指在流通过程中保护商品、方便运输、促进销售，按照一定技术方法而采用的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容器、材料及辅助物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等的总体名称；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也指为了达到上述目的而采用容器、材料和辅助物的过程中施加一定技术方法等的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操作活动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简言之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，包装是包装物及包装操作的总称。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（包装及包装分类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5.1-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   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https</a:t>
            </a:r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://mooc1.xueyinonline.com/nodedetailcontroller/visitnodedetail?courseId=228414857&amp;knowledgeId=653792391&amp;enc=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05" y="771525"/>
            <a:ext cx="828040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保护</a:t>
            </a:r>
            <a:r>
              <a:rPr 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功能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最基本的功能，使商品不受外力损害</a:t>
            </a:r>
          </a:p>
          <a:p>
            <a:pPr>
              <a:lnSpc>
                <a:spcPct val="150000"/>
              </a:lnSpc>
            </a:pPr>
            <a:endParaRPr 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便利</a:t>
            </a:r>
            <a:r>
              <a:rPr 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功能</a:t>
            </a:r>
            <a:r>
              <a:rPr lang="en-US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可以帮助管理人员精确找到商品，帮助消费者找到想要的东西</a:t>
            </a:r>
          </a:p>
          <a:p>
            <a:pPr>
              <a:lnSpc>
                <a:spcPct val="150000"/>
              </a:lnSpc>
            </a:pP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销售</a:t>
            </a:r>
            <a:r>
              <a:rPr 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功能</a:t>
            </a:r>
            <a:r>
              <a:rPr lang="en-US" altLang="zh-CN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促进销售</a:t>
            </a:r>
          </a:p>
          <a:p>
            <a:pPr>
              <a:lnSpc>
                <a:spcPct val="150000"/>
              </a:lnSpc>
            </a:pP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55" y="3435350"/>
            <a:ext cx="1377950" cy="12585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0380" y="1059180"/>
            <a:ext cx="2578100" cy="1485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8080" y="3651885"/>
            <a:ext cx="1894205" cy="10331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360" y="2931795"/>
            <a:ext cx="2668270" cy="1202690"/>
          </a:xfrm>
          <a:prstGeom prst="rect">
            <a:avLst/>
          </a:prstGeom>
        </p:spPr>
      </p:pic>
      <p:sp>
        <p:nvSpPr>
          <p:cNvPr id="9" name="文本框 57"/>
          <p:cNvSpPr txBox="1">
            <a:spLocks noChangeArrowheads="1"/>
          </p:cNvSpPr>
          <p:nvPr/>
        </p:nvSpPr>
        <p:spPr bwMode="auto">
          <a:xfrm>
            <a:off x="179707" y="339249"/>
            <a:ext cx="63125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二、包装</a:t>
            </a:r>
            <a:r>
              <a:rPr lang="zh-CN" altLang="en-US" b="1" dirty="0">
                <a:solidFill>
                  <a:srgbClr val="0474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的功能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JjYjAwOGFlNzdiMjk5NDU3ZGQwNzIyYjY2N2UyMDc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Logo2016.emf"/>
  <p:tag name="MLI" val="1"/>
  <p:tag name="SHAPECLASSNAME" val="LogoOnSlides"/>
  <p:tag name="SHAPECLASSPROTECTIONTYP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-Supergraphic-Bottom-16-9.png"/>
  <p:tag name="MLI" val="1"/>
  <p:tag name="SHAPECLASSNAME" val="ColorBarOnSlides"/>
  <p:tag name="SHAPECLASSPROTECTIONTYP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Disguised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iddenSubtitle"/>
  <p:tag name="SHAPECLASSPROTECTIONTYPE" val="0"/>
  <p:tag name="ML_SENDTOBACK" val=" 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80"/>
  <p:tag name="FONTSETCLASSNAME" val="FontSet1"/>
  <p:tag name="COLORS" val="-2;-2;-2;-2;White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TitleOnTitleSlides"/>
  <p:tag name="SHAPECLASSPROTECTIONTYPE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Logo2016.emf"/>
  <p:tag name="MLI" val="1"/>
  <p:tag name="SHAPECLASSNAME" val="LogoOnSlides"/>
  <p:tag name="SHAPECLASSPROTECTIONTYP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-Supergraphic-Bottom-16-9.png"/>
  <p:tag name="MLI" val="1"/>
  <p:tag name="SHAPECLASSNAME" val="ColorBarOnSlides"/>
  <p:tag name="SHAPECLASSPROTECTIONTYP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Disguised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iddenSubtitle"/>
  <p:tag name="SHAPECLASSPROTECTIONTYPE" val="0"/>
  <p:tag name="ML_SENDTOBACK" val=" 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80"/>
  <p:tag name="FONTSETCLASSNAME" val="FontSet1"/>
  <p:tag name="COLORS" val="-2;-2;-2;-2;White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TitleOnTitleSlides"/>
  <p:tag name="SHAPECLASSPROTECTIONTYPE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osch">
  <a:themeElements>
    <a:clrScheme name="Custom 1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A80163"/>
      </a:accent1>
      <a:accent2>
        <a:srgbClr val="3F136C"/>
      </a:accent2>
      <a:accent3>
        <a:srgbClr val="08427E"/>
      </a:accent3>
      <a:accent4>
        <a:srgbClr val="0E78C5"/>
      </a:accent4>
      <a:accent5>
        <a:srgbClr val="1399A0"/>
      </a:accent5>
      <a:accent6>
        <a:srgbClr val="67B419"/>
      </a:accent6>
      <a:hlink>
        <a:srgbClr val="738CB4"/>
      </a:hlink>
      <a:folHlink>
        <a:srgbClr val="B0BBD0"/>
      </a:folHlink>
    </a:clrScheme>
    <a:fontScheme name="Custom 1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defTabSz="914400" eaLnBrk="1" fontAlgn="auto" latinLnBrk="0" hangingPunct="1">
          <a:lnSpc>
            <a:spcPts val="2300"/>
          </a:lnSpc>
          <a:spcBef>
            <a:spcPts val="50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Bosch">
  <a:themeElements>
    <a:clrScheme name="Custom 1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A80163"/>
      </a:accent1>
      <a:accent2>
        <a:srgbClr val="3F136C"/>
      </a:accent2>
      <a:accent3>
        <a:srgbClr val="08427E"/>
      </a:accent3>
      <a:accent4>
        <a:srgbClr val="0E78C5"/>
      </a:accent4>
      <a:accent5>
        <a:srgbClr val="1399A0"/>
      </a:accent5>
      <a:accent6>
        <a:srgbClr val="67B419"/>
      </a:accent6>
      <a:hlink>
        <a:srgbClr val="738CB4"/>
      </a:hlink>
      <a:folHlink>
        <a:srgbClr val="B0BBD0"/>
      </a:folHlink>
    </a:clrScheme>
    <a:fontScheme name="Custom 1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defTabSz="914400" eaLnBrk="1" fontAlgn="auto" latinLnBrk="0" hangingPunct="1">
          <a:lnSpc>
            <a:spcPts val="2300"/>
          </a:lnSpc>
          <a:spcBef>
            <a:spcPts val="50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1835</Words>
  <Application>Microsoft Office PowerPoint</Application>
  <PresentationFormat>全屏显示(16:9)</PresentationFormat>
  <Paragraphs>290</Paragraphs>
  <Slides>37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37</vt:i4>
      </vt:variant>
    </vt:vector>
  </HeadingPairs>
  <TitlesOfParts>
    <vt:vector size="57" baseType="lpstr">
      <vt:lpstr>Bosch Office Sans</vt:lpstr>
      <vt:lpstr>方正兰亭细黑_GBK_M</vt:lpstr>
      <vt:lpstr>黑体</vt:lpstr>
      <vt:lpstr>华文楷体</vt:lpstr>
      <vt:lpstr>华文新魏</vt:lpstr>
      <vt:lpstr>宋体</vt:lpstr>
      <vt:lpstr>微软雅黑</vt:lpstr>
      <vt:lpstr>微软雅黑 Light</vt:lpstr>
      <vt:lpstr>Arial</vt:lpstr>
      <vt:lpstr>Calibri</vt:lpstr>
      <vt:lpstr>Times New Roman</vt:lpstr>
      <vt:lpstr>Verdana</vt:lpstr>
      <vt:lpstr>Wingdings</vt:lpstr>
      <vt:lpstr>Wingdings 3</vt:lpstr>
      <vt:lpstr>Office 主题​​</vt:lpstr>
      <vt:lpstr>Bosch</vt:lpstr>
      <vt:lpstr>1_Bosch</vt:lpstr>
      <vt:lpstr>5_Office Theme</vt:lpstr>
      <vt:lpstr>Office Theme</vt:lpstr>
      <vt:lpstr>2_Office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nsq15050797017@outlook.com</dc:creator>
  <cp:lastModifiedBy>AutoBVT</cp:lastModifiedBy>
  <cp:revision>559</cp:revision>
  <dcterms:created xsi:type="dcterms:W3CDTF">2020-05-27T12:17:00Z</dcterms:created>
  <dcterms:modified xsi:type="dcterms:W3CDTF">2025-08-23T02:05:31Z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952112496EE14F1EBDA0B49D125137C0</vt:lpwstr>
  </property>
</Properties>
</file>